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267" r:id="rId3"/>
    <p:sldId id="268" r:id="rId4"/>
    <p:sldId id="270" r:id="rId5"/>
    <p:sldId id="272" r:id="rId6"/>
    <p:sldId id="273" r:id="rId7"/>
    <p:sldId id="288" r:id="rId8"/>
    <p:sldId id="289" r:id="rId9"/>
    <p:sldId id="296" r:id="rId10"/>
    <p:sldId id="304" r:id="rId11"/>
    <p:sldId id="290" r:id="rId12"/>
    <p:sldId id="292" r:id="rId13"/>
    <p:sldId id="293" r:id="rId14"/>
    <p:sldId id="294" r:id="rId15"/>
    <p:sldId id="291" r:id="rId16"/>
    <p:sldId id="257" r:id="rId17"/>
    <p:sldId id="299" r:id="rId18"/>
    <p:sldId id="301" r:id="rId19"/>
    <p:sldId id="302" r:id="rId20"/>
    <p:sldId id="277" r:id="rId21"/>
    <p:sldId id="278" r:id="rId22"/>
    <p:sldId id="279" r:id="rId23"/>
    <p:sldId id="280" r:id="rId24"/>
    <p:sldId id="283" r:id="rId25"/>
    <p:sldId id="295" r:id="rId26"/>
    <p:sldId id="281" r:id="rId27"/>
    <p:sldId id="282" r:id="rId28"/>
    <p:sldId id="297" r:id="rId29"/>
    <p:sldId id="305" r:id="rId30"/>
    <p:sldId id="326" r:id="rId31"/>
    <p:sldId id="306" r:id="rId32"/>
    <p:sldId id="330" r:id="rId33"/>
    <p:sldId id="307" r:id="rId34"/>
    <p:sldId id="328" r:id="rId35"/>
    <p:sldId id="308" r:id="rId36"/>
    <p:sldId id="349" r:id="rId37"/>
    <p:sldId id="309" r:id="rId38"/>
    <p:sldId id="332" r:id="rId39"/>
    <p:sldId id="310" r:id="rId40"/>
    <p:sldId id="333" r:id="rId41"/>
    <p:sldId id="311" r:id="rId42"/>
    <p:sldId id="334" r:id="rId43"/>
    <p:sldId id="312" r:id="rId44"/>
    <p:sldId id="335" r:id="rId45"/>
    <p:sldId id="313" r:id="rId46"/>
    <p:sldId id="336" r:id="rId47"/>
    <p:sldId id="314" r:id="rId48"/>
    <p:sldId id="337" r:id="rId49"/>
    <p:sldId id="315" r:id="rId50"/>
    <p:sldId id="338" r:id="rId51"/>
    <p:sldId id="316" r:id="rId52"/>
    <p:sldId id="339" r:id="rId53"/>
    <p:sldId id="317" r:id="rId54"/>
    <p:sldId id="340" r:id="rId55"/>
    <p:sldId id="318" r:id="rId56"/>
    <p:sldId id="341" r:id="rId57"/>
    <p:sldId id="319" r:id="rId58"/>
    <p:sldId id="342" r:id="rId59"/>
    <p:sldId id="320" r:id="rId60"/>
    <p:sldId id="343" r:id="rId61"/>
    <p:sldId id="321" r:id="rId62"/>
    <p:sldId id="344" r:id="rId63"/>
    <p:sldId id="322" r:id="rId64"/>
    <p:sldId id="345" r:id="rId65"/>
    <p:sldId id="323" r:id="rId66"/>
    <p:sldId id="346" r:id="rId67"/>
    <p:sldId id="324" r:id="rId68"/>
    <p:sldId id="347" r:id="rId69"/>
    <p:sldId id="348" r:id="rId7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645" autoAdjust="0"/>
  </p:normalViewPr>
  <p:slideViewPr>
    <p:cSldViewPr>
      <p:cViewPr>
        <p:scale>
          <a:sx n="56" d="100"/>
          <a:sy n="56" d="100"/>
        </p:scale>
        <p:origin x="-1554" y="-11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D3DCB9C-74C4-473A-AA1F-13CB9E3765D7}" type="datetimeFigureOut">
              <a:rPr lang="en-US"/>
              <a:pPr>
                <a:defRPr/>
              </a:pPr>
              <a:t>6/21/2016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675D495-2074-48E3-A585-81DAD91E2F3F}" type="slidenum">
              <a:rPr lang="en-US"/>
              <a:pPr>
                <a:defRPr/>
              </a:pPr>
              <a:t>‹#›</a:t>
            </a:fld>
            <a:endParaRPr lang="en-US"/>
          </a:p>
        </p:txBody>
      </p:sp>
    </p:spTree>
    <p:extLst>
      <p:ext uri="{BB962C8B-B14F-4D97-AF65-F5344CB8AC3E}">
        <p14:creationId xmlns:p14="http://schemas.microsoft.com/office/powerpoint/2010/main" val="83349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7A2BF5-91EB-40EF-9124-2FD5EAEEE1BF}" type="slidenum">
              <a:rPr lang="en-US">
                <a:cs typeface="Arial" charset="0"/>
              </a:rPr>
              <a:pPr fontAlgn="base">
                <a:spcBef>
                  <a:spcPct val="0"/>
                </a:spcBef>
                <a:spcAft>
                  <a:spcPct val="0"/>
                </a:spcAft>
                <a:defRPr/>
              </a:pPr>
              <a:t>16</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14EACEC-D4B5-4981-9890-20F431337892}" type="slidenum">
              <a:rPr lang="en-US" sz="1200">
                <a:latin typeface="Calibri" pitchFamily="34" charset="0"/>
              </a:rPr>
              <a:pPr algn="r"/>
              <a:t>17</a:t>
            </a:fld>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1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0094E4-5096-49DD-8259-D2E33A619424}" type="slidenum">
              <a:rPr lang="en-US" sz="1200">
                <a:latin typeface="Calibri" pitchFamily="34" charset="0"/>
              </a:rPr>
              <a:pPr algn="r"/>
              <a:t>18</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ECDED72-7A6A-4C2B-B16B-CE6C299E01EC}" type="slidenum">
              <a:rPr lang="en-US" sz="1200">
                <a:latin typeface="Calibri" pitchFamily="34" charset="0"/>
              </a:rPr>
              <a:pPr algn="r"/>
              <a:t>19</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BB44BAD-45F5-493F-9524-035FB2558748}" type="datetimeFigureOut">
              <a:rPr lang="en-US"/>
              <a:pPr>
                <a:defRPr/>
              </a:pPr>
              <a:t>6/21/2016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77417E-712C-459E-9A2E-3C149FC181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44DEAA-47FE-473C-B884-A155C99BD4AA}" type="datetimeFigureOut">
              <a:rPr lang="en-US"/>
              <a:pPr>
                <a:defRPr/>
              </a:pPr>
              <a:t>6/21/2016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74A930-AF4A-4E58-BBB9-15066F5108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B9B198-8479-4B6A-A8F3-532E65275EBC}" type="datetimeFigureOut">
              <a:rPr lang="en-US"/>
              <a:pPr>
                <a:defRPr/>
              </a:pPr>
              <a:t>6/21/2016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4CFAC6-0F10-45B9-9862-5063AA168C0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A907BF-2564-4155-8F5A-BA889BAFB365}" type="datetimeFigureOut">
              <a:rPr lang="en-US"/>
              <a:pPr>
                <a:defRPr/>
              </a:pPr>
              <a:t>6/21/2016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FCC94D-B61B-4235-857A-465F3FA7DE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DEBDE9E-5977-4D24-9F10-2421F963A639}" type="datetimeFigureOut">
              <a:rPr lang="en-US"/>
              <a:pPr>
                <a:defRPr/>
              </a:pPr>
              <a:t>6/21/2016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07389F-1596-4DEF-AA9F-BC6BDE2CBB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9C27CAA-4831-4C0F-B5CB-324E791D778F}" type="datetimeFigureOut">
              <a:rPr lang="en-US"/>
              <a:pPr>
                <a:defRPr/>
              </a:pPr>
              <a:t>6/21/2016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E47F6A-63F4-4B15-8362-3C61726808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AD06510-BE85-4975-967B-17FB06E322EF}" type="datetimeFigureOut">
              <a:rPr lang="en-US"/>
              <a:pPr>
                <a:defRPr/>
              </a:pPr>
              <a:t>6/21/2016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D3C0C3-CAFC-4516-A173-A13DD401E6D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6484B77-E8D2-4F3F-8601-3B3E361D356D}" type="datetimeFigureOut">
              <a:rPr lang="en-US"/>
              <a:pPr>
                <a:defRPr/>
              </a:pPr>
              <a:t>6/21/2016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EBC6B2D-5B09-4E01-927E-5BF25C816EF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AF090AE-D6DA-4336-BC2C-BD3AACCAC31C}" type="datetimeFigureOut">
              <a:rPr lang="en-US"/>
              <a:pPr>
                <a:defRPr/>
              </a:pPr>
              <a:t>6/21/2016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D02E3D9-E847-46BF-B2D4-9B7FED9CB96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C79D07-816C-4733-98EF-A1C0A4E94D8F}" type="datetimeFigureOut">
              <a:rPr lang="en-US"/>
              <a:pPr>
                <a:defRPr/>
              </a:pPr>
              <a:t>6/21/2016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C6DD8A-B3FF-4E56-BF72-E1F331A9785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468E9E-AAA0-4427-A466-F46229BCD676}" type="datetimeFigureOut">
              <a:rPr lang="en-US"/>
              <a:pPr>
                <a:defRPr/>
              </a:pPr>
              <a:t>6/21/2016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819E42-8947-4A43-99C5-B1E1EA9CE0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FA45186-C95D-4E7A-8C52-7680AE083548}" type="datetimeFigureOut">
              <a:rPr lang="en-US"/>
              <a:pPr>
                <a:defRPr/>
              </a:pPr>
              <a:t>6/21/2016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6F201FF-2CA5-4F8F-B174-2037471655F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752600"/>
          </a:xfrm>
        </p:spPr>
        <p:txBody>
          <a:bodyPr rtlCol="0">
            <a:normAutofit fontScale="90000"/>
          </a:bodyPr>
          <a:lstStyle/>
          <a:p>
            <a:pPr eaLnBrk="1" fontAlgn="auto" hangingPunct="1">
              <a:spcAft>
                <a:spcPts val="0"/>
              </a:spcAft>
              <a:defRPr/>
            </a:pPr>
            <a:r>
              <a:rPr lang="en-US" dirty="0" smtClean="0"/>
              <a:t>Westminster UMC</a:t>
            </a:r>
            <a:r>
              <a:rPr lang="en-US" dirty="0" smtClean="0"/>
              <a:t/>
            </a:r>
            <a:br>
              <a:rPr lang="en-US" dirty="0" smtClean="0"/>
            </a:br>
            <a:r>
              <a:rPr lang="en-US" dirty="0" smtClean="0"/>
              <a:t>Safe Sanctuary Training</a:t>
            </a:r>
            <a:br>
              <a:rPr lang="en-US" dirty="0" smtClean="0"/>
            </a:br>
            <a:endParaRPr lang="en-US" dirty="0"/>
          </a:p>
        </p:txBody>
      </p:sp>
      <p:sp>
        <p:nvSpPr>
          <p:cNvPr id="14338" name="Subtitle 2"/>
          <p:cNvSpPr>
            <a:spLocks noGrp="1"/>
          </p:cNvSpPr>
          <p:nvPr>
            <p:ph type="subTitle" idx="1"/>
          </p:nvPr>
        </p:nvSpPr>
        <p:spPr>
          <a:xfrm>
            <a:off x="685800" y="2819400"/>
            <a:ext cx="7620000" cy="3429000"/>
          </a:xfrm>
        </p:spPr>
        <p:txBody>
          <a:bodyPr/>
          <a:lstStyle/>
          <a:p>
            <a:pPr eaLnBrk="1" hangingPunct="1">
              <a:lnSpc>
                <a:spcPct val="80000"/>
              </a:lnSpc>
            </a:pPr>
            <a:r>
              <a:rPr lang="en-US" sz="2500" dirty="0" smtClean="0">
                <a:solidFill>
                  <a:srgbClr val="898989"/>
                </a:solidFill>
              </a:rPr>
              <a:t>Thank </a:t>
            </a:r>
            <a:r>
              <a:rPr lang="en-US" sz="2500" dirty="0" smtClean="0">
                <a:solidFill>
                  <a:srgbClr val="898989"/>
                </a:solidFill>
              </a:rPr>
              <a:t>you for making the commitment to be a part of </a:t>
            </a:r>
            <a:r>
              <a:rPr lang="en-US" sz="2500" dirty="0" smtClean="0">
                <a:solidFill>
                  <a:srgbClr val="898989"/>
                </a:solidFill>
              </a:rPr>
              <a:t>Westminster’s</a:t>
            </a:r>
            <a:r>
              <a:rPr lang="en-US" sz="2500" dirty="0" smtClean="0">
                <a:solidFill>
                  <a:srgbClr val="898989"/>
                </a:solidFill>
              </a:rPr>
              <a:t> </a:t>
            </a:r>
            <a:r>
              <a:rPr lang="en-US" sz="2500" dirty="0" smtClean="0">
                <a:solidFill>
                  <a:srgbClr val="898989"/>
                </a:solidFill>
              </a:rPr>
              <a:t>strong volunteer team.  Our ministries could not function without the efforts of each one of you.  Whether you are a Sunday School </a:t>
            </a:r>
            <a:r>
              <a:rPr lang="en-US" sz="2500" dirty="0" smtClean="0">
                <a:solidFill>
                  <a:srgbClr val="898989"/>
                </a:solidFill>
              </a:rPr>
              <a:t>teacher or </a:t>
            </a:r>
            <a:r>
              <a:rPr lang="en-US" sz="2500" dirty="0" smtClean="0">
                <a:solidFill>
                  <a:srgbClr val="898989"/>
                </a:solidFill>
              </a:rPr>
              <a:t>volunteer for children and </a:t>
            </a:r>
            <a:r>
              <a:rPr lang="en-US" sz="2500" dirty="0" smtClean="0">
                <a:solidFill>
                  <a:srgbClr val="898989"/>
                </a:solidFill>
              </a:rPr>
              <a:t>youth events, </a:t>
            </a:r>
            <a:r>
              <a:rPr lang="en-US" sz="2500" dirty="0" smtClean="0">
                <a:solidFill>
                  <a:srgbClr val="898989"/>
                </a:solidFill>
              </a:rPr>
              <a:t>we are very grateful to you for answering God’s call to serve.  We trust that you will be deeply blessed as you work with the </a:t>
            </a:r>
            <a:r>
              <a:rPr lang="en-US" sz="2500" dirty="0" smtClean="0">
                <a:solidFill>
                  <a:srgbClr val="898989"/>
                </a:solidFill>
              </a:rPr>
              <a:t>youth</a:t>
            </a:r>
            <a:r>
              <a:rPr lang="en-US" sz="2500" dirty="0">
                <a:solidFill>
                  <a:srgbClr val="898989"/>
                </a:solidFill>
              </a:rPr>
              <a:t> </a:t>
            </a:r>
            <a:r>
              <a:rPr lang="en-US" sz="2500" dirty="0" smtClean="0">
                <a:solidFill>
                  <a:srgbClr val="898989"/>
                </a:solidFill>
              </a:rPr>
              <a:t>and</a:t>
            </a:r>
            <a:r>
              <a:rPr lang="en-US" sz="2500" dirty="0" smtClean="0">
                <a:solidFill>
                  <a:srgbClr val="898989"/>
                </a:solidFill>
              </a:rPr>
              <a:t> children </a:t>
            </a:r>
            <a:r>
              <a:rPr lang="en-US" sz="2500" dirty="0" smtClean="0">
                <a:solidFill>
                  <a:srgbClr val="898989"/>
                </a:solidFill>
              </a:rPr>
              <a:t>of our church community.</a:t>
            </a:r>
          </a:p>
          <a:p>
            <a:pPr eaLnBrk="1" hangingPunct="1">
              <a:lnSpc>
                <a:spcPct val="80000"/>
              </a:lnSpc>
            </a:pPr>
            <a:endParaRPr lang="en-US" sz="2500" dirty="0" smtClean="0">
              <a:solidFill>
                <a:srgbClr val="898989"/>
              </a:solidFill>
            </a:endParaRPr>
          </a:p>
        </p:txBody>
      </p:sp>
      <p:sp>
        <p:nvSpPr>
          <p:cNvPr id="4" name="Rectangle 3"/>
          <p:cNvSpPr/>
          <p:nvPr/>
        </p:nvSpPr>
        <p:spPr>
          <a:xfrm flipV="1">
            <a:off x="1600200" y="2209800"/>
            <a:ext cx="57912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pPr eaLnBrk="1" hangingPunct="1"/>
            <a:r>
              <a:rPr lang="en-US" sz="4000" smtClean="0"/>
              <a:t>First Aid and CPR</a:t>
            </a:r>
          </a:p>
        </p:txBody>
      </p:sp>
      <p:sp>
        <p:nvSpPr>
          <p:cNvPr id="23554" name="Rectangle 3"/>
          <p:cNvSpPr>
            <a:spLocks noGrp="1"/>
          </p:cNvSpPr>
          <p:nvPr>
            <p:ph type="body" idx="1"/>
          </p:nvPr>
        </p:nvSpPr>
        <p:spPr>
          <a:xfrm>
            <a:off x="457200" y="2819400"/>
            <a:ext cx="8229600" cy="3306763"/>
          </a:xfrm>
        </p:spPr>
        <p:txBody>
          <a:bodyPr/>
          <a:lstStyle/>
          <a:p>
            <a:pPr eaLnBrk="1" hangingPunct="1">
              <a:buFont typeface="Arial" charset="0"/>
              <a:buNone/>
            </a:pPr>
            <a:r>
              <a:rPr lang="en-US" smtClean="0"/>
              <a:t>	It is strongly encouraged that there be present at least one leader who is trained and certified in first aid and CPR at all church events. </a:t>
            </a:r>
          </a:p>
        </p:txBody>
      </p:sp>
      <p:sp>
        <p:nvSpPr>
          <p:cNvPr id="4" name="Rectangle 3"/>
          <p:cNvSpPr>
            <a:spLocks noChangeArrowheads="1"/>
          </p:cNvSpPr>
          <p:nvPr/>
        </p:nvSpPr>
        <p:spPr bwMode="auto">
          <a:xfrm flipV="1">
            <a:off x="1447800" y="12192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eaLnBrk="1" hangingPunct="1"/>
            <a:r>
              <a:rPr lang="en-US" sz="4000" smtClean="0"/>
              <a:t>Three Years Older Rule</a:t>
            </a:r>
          </a:p>
        </p:txBody>
      </p:sp>
      <p:sp>
        <p:nvSpPr>
          <p:cNvPr id="24578" name="Rectangle 3"/>
          <p:cNvSpPr>
            <a:spLocks noGrp="1"/>
          </p:cNvSpPr>
          <p:nvPr>
            <p:ph type="body" idx="1"/>
          </p:nvPr>
        </p:nvSpPr>
        <p:spPr>
          <a:xfrm>
            <a:off x="457200" y="1828800"/>
            <a:ext cx="8229600" cy="4297363"/>
          </a:xfrm>
        </p:spPr>
        <p:txBody>
          <a:bodyPr/>
          <a:lstStyle/>
          <a:p>
            <a:pPr eaLnBrk="1" hangingPunct="1">
              <a:buFont typeface="Arial" charset="0"/>
              <a:buNone/>
            </a:pPr>
            <a:r>
              <a:rPr lang="en-US" smtClean="0"/>
              <a:t>	There shall be at least a three-year difference between the ages of the Leader and the children/youth.  The three-year difference in ages shall apply between the Leader and the oldest age of the children/youth.  Persons being closer in age to the children/youth may be acceptable Assistant Leaders (as defined by our conference policy). </a:t>
            </a:r>
          </a:p>
        </p:txBody>
      </p:sp>
      <p:sp>
        <p:nvSpPr>
          <p:cNvPr id="4" name="Rectangle 3"/>
          <p:cNvSpPr>
            <a:spLocks noChangeArrowheads="1"/>
          </p:cNvSpPr>
          <p:nvPr/>
        </p:nvSpPr>
        <p:spPr bwMode="auto">
          <a:xfrm flipV="1">
            <a:off x="1447800" y="12192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US" sz="4000" smtClean="0"/>
              <a:t>Buddy System</a:t>
            </a:r>
          </a:p>
        </p:txBody>
      </p:sp>
      <p:sp>
        <p:nvSpPr>
          <p:cNvPr id="25602" name="Rectangle 3"/>
          <p:cNvSpPr>
            <a:spLocks noGrp="1"/>
          </p:cNvSpPr>
          <p:nvPr>
            <p:ph type="body" idx="1"/>
          </p:nvPr>
        </p:nvSpPr>
        <p:spPr>
          <a:xfrm>
            <a:off x="457200" y="2667000"/>
            <a:ext cx="8229600" cy="3459163"/>
          </a:xfrm>
        </p:spPr>
        <p:txBody>
          <a:bodyPr/>
          <a:lstStyle/>
          <a:p>
            <a:pPr eaLnBrk="1" hangingPunct="1">
              <a:buFont typeface="Arial" charset="0"/>
              <a:buNone/>
            </a:pPr>
            <a:r>
              <a:rPr lang="en-US" smtClean="0"/>
              <a:t>	Recognizing that there is safety in numbers, children and youth should be instructed to use the buddy system whenever possible.</a:t>
            </a:r>
          </a:p>
        </p:txBody>
      </p:sp>
      <p:sp>
        <p:nvSpPr>
          <p:cNvPr id="4" name="Rectangle 3"/>
          <p:cNvSpPr>
            <a:spLocks noChangeArrowheads="1"/>
          </p:cNvSpPr>
          <p:nvPr/>
        </p:nvSpPr>
        <p:spPr bwMode="auto">
          <a:xfrm flipV="1">
            <a:off x="1447800" y="12192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pPr eaLnBrk="1" hangingPunct="1"/>
            <a:r>
              <a:rPr lang="en-US" sz="4000" smtClean="0"/>
              <a:t>Two Leader Rule</a:t>
            </a:r>
          </a:p>
        </p:txBody>
      </p:sp>
      <p:sp>
        <p:nvSpPr>
          <p:cNvPr id="26626" name="Rectangle 3"/>
          <p:cNvSpPr>
            <a:spLocks noGrp="1"/>
          </p:cNvSpPr>
          <p:nvPr>
            <p:ph type="body" idx="1"/>
          </p:nvPr>
        </p:nvSpPr>
        <p:spPr/>
        <p:txBody>
          <a:bodyPr/>
          <a:lstStyle/>
          <a:p>
            <a:pPr eaLnBrk="1" hangingPunct="1">
              <a:lnSpc>
                <a:spcPct val="90000"/>
              </a:lnSpc>
            </a:pPr>
            <a:r>
              <a:rPr lang="en-US" dirty="0" smtClean="0"/>
              <a:t>For supervision of </a:t>
            </a:r>
            <a:r>
              <a:rPr lang="en-US" dirty="0" smtClean="0"/>
              <a:t>children and youth</a:t>
            </a:r>
            <a:r>
              <a:rPr lang="en-US" dirty="0" smtClean="0"/>
              <a:t>, </a:t>
            </a:r>
            <a:r>
              <a:rPr lang="en-US" dirty="0" smtClean="0"/>
              <a:t>there should be a minimum of two childcare providers per room.</a:t>
            </a:r>
          </a:p>
          <a:p>
            <a:pPr eaLnBrk="1" hangingPunct="1">
              <a:lnSpc>
                <a:spcPct val="90000"/>
              </a:lnSpc>
            </a:pPr>
            <a:r>
              <a:rPr lang="en-US" dirty="0" smtClean="0"/>
              <a:t>The two leader rule should be always observed – two leaders (or a leader and assistant leader) per classroom or within line of sight of each other.</a:t>
            </a:r>
          </a:p>
          <a:p>
            <a:pPr eaLnBrk="1" hangingPunct="1">
              <a:lnSpc>
                <a:spcPct val="90000"/>
              </a:lnSpc>
            </a:pPr>
            <a:r>
              <a:rPr lang="en-US" dirty="0" smtClean="0"/>
              <a:t>Any one-on-one mentoring should be conducted within sight of another leader.</a:t>
            </a:r>
          </a:p>
          <a:p>
            <a:pPr eaLnBrk="1" hangingPunct="1">
              <a:lnSpc>
                <a:spcPct val="90000"/>
              </a:lnSpc>
            </a:pPr>
            <a:endParaRPr lang="en-US" dirty="0" smtClean="0"/>
          </a:p>
        </p:txBody>
      </p:sp>
      <p:sp>
        <p:nvSpPr>
          <p:cNvPr id="4" name="Rectangle 3"/>
          <p:cNvSpPr>
            <a:spLocks noChangeArrowheads="1"/>
          </p:cNvSpPr>
          <p:nvPr/>
        </p:nvSpPr>
        <p:spPr bwMode="auto">
          <a:xfrm flipV="1">
            <a:off x="1447800" y="12192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pPr eaLnBrk="1" hangingPunct="1"/>
            <a:r>
              <a:rPr lang="en-US" sz="4000" smtClean="0"/>
              <a:t>Overnight Accommodations</a:t>
            </a:r>
          </a:p>
        </p:txBody>
      </p:sp>
      <p:sp>
        <p:nvSpPr>
          <p:cNvPr id="27650" name="Rectangle 3"/>
          <p:cNvSpPr>
            <a:spLocks noGrp="1"/>
          </p:cNvSpPr>
          <p:nvPr>
            <p:ph type="body" idx="1"/>
          </p:nvPr>
        </p:nvSpPr>
        <p:spPr/>
        <p:txBody>
          <a:bodyPr/>
          <a:lstStyle/>
          <a:p>
            <a:pPr algn="ctr" eaLnBrk="1" hangingPunct="1">
              <a:lnSpc>
                <a:spcPct val="90000"/>
              </a:lnSpc>
              <a:buFont typeface="Arial" charset="0"/>
              <a:buNone/>
            </a:pPr>
            <a:r>
              <a:rPr lang="en-US" dirty="0" smtClean="0"/>
              <a:t>At events that require overnight accommodation:</a:t>
            </a:r>
          </a:p>
          <a:p>
            <a:pPr algn="ctr" eaLnBrk="1" hangingPunct="1">
              <a:lnSpc>
                <a:spcPct val="90000"/>
              </a:lnSpc>
              <a:buFont typeface="Arial" charset="0"/>
              <a:buNone/>
            </a:pPr>
            <a:endParaRPr lang="en-US" sz="1400" dirty="0" smtClean="0"/>
          </a:p>
          <a:p>
            <a:pPr eaLnBrk="1" hangingPunct="1">
              <a:lnSpc>
                <a:spcPct val="90000"/>
              </a:lnSpc>
            </a:pPr>
            <a:r>
              <a:rPr lang="en-US" sz="2400" dirty="0" smtClean="0"/>
              <a:t>At least two leaders should be present in every room.</a:t>
            </a:r>
          </a:p>
          <a:p>
            <a:pPr eaLnBrk="1" hangingPunct="1">
              <a:lnSpc>
                <a:spcPct val="90000"/>
              </a:lnSpc>
            </a:pPr>
            <a:r>
              <a:rPr lang="en-US" sz="2400" dirty="0" smtClean="0"/>
              <a:t>When staying in a hotel or motel, leaders shall sleep in separate rooms or if necessary for children and youth to share a room with a leader, leaders should sleep in separate beds from children or youth.</a:t>
            </a:r>
          </a:p>
          <a:p>
            <a:pPr eaLnBrk="1" hangingPunct="1">
              <a:lnSpc>
                <a:spcPct val="90000"/>
              </a:lnSpc>
            </a:pPr>
            <a:r>
              <a:rPr lang="en-US" sz="2400" dirty="0" smtClean="0"/>
              <a:t>Recognizing that accommodations might be restricted in some cases (at a large camp), any one leader shall not be alone at any time with any one child or youth.</a:t>
            </a:r>
          </a:p>
        </p:txBody>
      </p:sp>
      <p:sp>
        <p:nvSpPr>
          <p:cNvPr id="4" name="Rectangle 3"/>
          <p:cNvSpPr>
            <a:spLocks noChangeArrowheads="1"/>
          </p:cNvSpPr>
          <p:nvPr/>
        </p:nvSpPr>
        <p:spPr bwMode="auto">
          <a:xfrm flipV="1">
            <a:off x="1447800" y="12192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pPr eaLnBrk="1" hangingPunct="1"/>
            <a:r>
              <a:rPr lang="en-US" sz="4000" smtClean="0"/>
              <a:t>Compliance by Outside Groups</a:t>
            </a:r>
          </a:p>
        </p:txBody>
      </p:sp>
      <p:sp>
        <p:nvSpPr>
          <p:cNvPr id="28674" name="Rectangle 3"/>
          <p:cNvSpPr>
            <a:spLocks noGrp="1"/>
          </p:cNvSpPr>
          <p:nvPr>
            <p:ph type="body" idx="1"/>
          </p:nvPr>
        </p:nvSpPr>
        <p:spPr>
          <a:xfrm>
            <a:off x="457200" y="2667000"/>
            <a:ext cx="8229600" cy="3459163"/>
          </a:xfrm>
        </p:spPr>
        <p:txBody>
          <a:bodyPr/>
          <a:lstStyle/>
          <a:p>
            <a:pPr eaLnBrk="1" hangingPunct="1">
              <a:buFont typeface="Arial" charset="0"/>
              <a:buNone/>
            </a:pPr>
            <a:r>
              <a:rPr lang="en-US" dirty="0" smtClean="0"/>
              <a:t>	All outside organizations, groups, or individuals who use any of the facilities of </a:t>
            </a:r>
            <a:r>
              <a:rPr lang="en-US" dirty="0" smtClean="0"/>
              <a:t>Westminster</a:t>
            </a:r>
            <a:r>
              <a:rPr lang="en-US" dirty="0" smtClean="0"/>
              <a:t> </a:t>
            </a:r>
            <a:r>
              <a:rPr lang="en-US" dirty="0" smtClean="0"/>
              <a:t>should be in compliance with this policy or have an equivalent policy in force.</a:t>
            </a:r>
          </a:p>
        </p:txBody>
      </p:sp>
      <p:sp>
        <p:nvSpPr>
          <p:cNvPr id="4" name="Rectangle 3"/>
          <p:cNvSpPr>
            <a:spLocks noChangeArrowheads="1"/>
          </p:cNvSpPr>
          <p:nvPr/>
        </p:nvSpPr>
        <p:spPr bwMode="auto">
          <a:xfrm flipV="1">
            <a:off x="1447800" y="1219200"/>
            <a:ext cx="62484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228600"/>
            <a:ext cx="8229600" cy="914400"/>
          </a:xfrm>
        </p:spPr>
        <p:txBody>
          <a:bodyPr/>
          <a:lstStyle/>
          <a:p>
            <a:pPr eaLnBrk="1" hangingPunct="1"/>
            <a:r>
              <a:rPr lang="en-US" sz="4000" smtClean="0"/>
              <a:t>Recognizing Abuse/Types of Abuse</a:t>
            </a:r>
          </a:p>
        </p:txBody>
      </p:sp>
      <p:sp>
        <p:nvSpPr>
          <p:cNvPr id="29698" name="Content Placeholder 2"/>
          <p:cNvSpPr>
            <a:spLocks noGrp="1"/>
          </p:cNvSpPr>
          <p:nvPr>
            <p:ph idx="1"/>
          </p:nvPr>
        </p:nvSpPr>
        <p:spPr>
          <a:xfrm>
            <a:off x="457200" y="2438400"/>
            <a:ext cx="8229600" cy="3687763"/>
          </a:xfrm>
        </p:spPr>
        <p:txBody>
          <a:bodyPr/>
          <a:lstStyle/>
          <a:p>
            <a:pPr marL="514350" indent="-514350" algn="ctr" eaLnBrk="1" hangingPunct="1">
              <a:buFont typeface="Arial" charset="0"/>
              <a:buNone/>
            </a:pPr>
            <a:r>
              <a:rPr lang="en-US" b="1" dirty="0" smtClean="0"/>
              <a:t>Verbal Abuse  </a:t>
            </a:r>
          </a:p>
          <a:p>
            <a:pPr marL="514350" indent="-514350" eaLnBrk="1" hangingPunct="1">
              <a:buFont typeface="Arial" charset="0"/>
              <a:buNone/>
            </a:pPr>
            <a:endParaRPr lang="en-US" sz="1800" b="1" dirty="0" smtClean="0"/>
          </a:p>
          <a:p>
            <a:pPr marL="514350" indent="-514350" eaLnBrk="1" hangingPunct="1">
              <a:buFont typeface="Arial" charset="0"/>
              <a:buNone/>
            </a:pPr>
            <a:r>
              <a:rPr lang="en-US" b="1" dirty="0" smtClean="0"/>
              <a:t>	</a:t>
            </a:r>
            <a:r>
              <a:rPr lang="en-US" dirty="0" smtClean="0"/>
              <a:t>Any verbal act that humiliates, degrades, or threatens any </a:t>
            </a:r>
            <a:r>
              <a:rPr lang="en-US" dirty="0" smtClean="0"/>
              <a:t>child</a:t>
            </a:r>
            <a:r>
              <a:rPr lang="en-US" dirty="0"/>
              <a:t> </a:t>
            </a:r>
            <a:r>
              <a:rPr lang="en-US" dirty="0" smtClean="0"/>
              <a:t>or</a:t>
            </a:r>
            <a:r>
              <a:rPr lang="en-US" dirty="0" smtClean="0"/>
              <a:t> youth</a:t>
            </a:r>
            <a:r>
              <a:rPr lang="en-US" dirty="0"/>
              <a:t>.</a:t>
            </a:r>
            <a:endParaRPr lang="en-US" dirty="0" smtClean="0"/>
          </a:p>
          <a:p>
            <a:pPr marL="514350" indent="-514350" eaLnBrk="1" hangingPunct="1"/>
            <a:endParaRPr lang="en-US" dirty="0" smtClean="0"/>
          </a:p>
        </p:txBody>
      </p:sp>
      <p:sp>
        <p:nvSpPr>
          <p:cNvPr id="4" name="Rectangle 3"/>
          <p:cNvSpPr>
            <a:spLocks noChangeArrowheads="1"/>
          </p:cNvSpPr>
          <p:nvPr/>
        </p:nvSpPr>
        <p:spPr bwMode="auto">
          <a:xfrm flipV="1">
            <a:off x="990600" y="1524000"/>
            <a:ext cx="70866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457200" y="228600"/>
            <a:ext cx="8229600" cy="609600"/>
          </a:xfrm>
        </p:spPr>
        <p:txBody>
          <a:bodyPr/>
          <a:lstStyle/>
          <a:p>
            <a:pPr eaLnBrk="1" hangingPunct="1"/>
            <a:r>
              <a:rPr lang="en-US" sz="4000" smtClean="0"/>
              <a:t>Recognizing Abuse/Types of Abuse</a:t>
            </a:r>
          </a:p>
        </p:txBody>
      </p:sp>
      <p:sp>
        <p:nvSpPr>
          <p:cNvPr id="31746" name="Content Placeholder 2"/>
          <p:cNvSpPr>
            <a:spLocks noGrp="1"/>
          </p:cNvSpPr>
          <p:nvPr>
            <p:ph idx="4294967295"/>
          </p:nvPr>
        </p:nvSpPr>
        <p:spPr>
          <a:xfrm>
            <a:off x="457200" y="1219200"/>
            <a:ext cx="8229600" cy="4906963"/>
          </a:xfrm>
        </p:spPr>
        <p:txBody>
          <a:bodyPr/>
          <a:lstStyle/>
          <a:p>
            <a:pPr marL="609600" indent="-609600" algn="ctr" eaLnBrk="1" hangingPunct="1">
              <a:lnSpc>
                <a:spcPct val="80000"/>
              </a:lnSpc>
              <a:buFont typeface="Arial" charset="0"/>
              <a:buNone/>
            </a:pPr>
            <a:r>
              <a:rPr lang="en-US" b="1" smtClean="0"/>
              <a:t>Physical Abuse</a:t>
            </a:r>
            <a:r>
              <a:rPr lang="en-US" sz="2700" b="1" smtClean="0"/>
              <a:t> </a:t>
            </a:r>
          </a:p>
          <a:p>
            <a:pPr marL="609600" indent="-609600" algn="ctr" eaLnBrk="1" hangingPunct="1">
              <a:lnSpc>
                <a:spcPct val="80000"/>
              </a:lnSpc>
              <a:buFont typeface="Arial" charset="0"/>
              <a:buNone/>
            </a:pPr>
            <a:endParaRPr lang="en-US" sz="1400" b="1" smtClean="0"/>
          </a:p>
          <a:p>
            <a:pPr marL="609600" indent="-609600" eaLnBrk="1" hangingPunct="1">
              <a:lnSpc>
                <a:spcPct val="80000"/>
              </a:lnSpc>
              <a:buFont typeface="Arial" charset="0"/>
              <a:buNone/>
            </a:pPr>
            <a:r>
              <a:rPr lang="en-US" sz="2700" smtClean="0"/>
              <a:t>Any act of omission or an act that endangers a person’s</a:t>
            </a:r>
          </a:p>
          <a:p>
            <a:pPr marL="609600" indent="-609600" eaLnBrk="1" hangingPunct="1">
              <a:lnSpc>
                <a:spcPct val="80000"/>
              </a:lnSpc>
              <a:buFont typeface="Arial" charset="0"/>
              <a:buNone/>
            </a:pPr>
            <a:r>
              <a:rPr lang="en-US" sz="2700" smtClean="0"/>
              <a:t>physical or mental health. </a:t>
            </a:r>
          </a:p>
          <a:p>
            <a:pPr marL="609600" indent="-609600" eaLnBrk="1" hangingPunct="1">
              <a:lnSpc>
                <a:spcPct val="80000"/>
              </a:lnSpc>
            </a:pPr>
            <a:r>
              <a:rPr lang="en-US" sz="2700" smtClean="0"/>
              <a:t>In the case of child or youth physical abuse, this definition includes any intentional physical injury caused by the individual’s caretaker.</a:t>
            </a:r>
          </a:p>
          <a:p>
            <a:pPr marL="609600" indent="-609600" eaLnBrk="1" hangingPunct="1">
              <a:lnSpc>
                <a:spcPct val="80000"/>
              </a:lnSpc>
            </a:pPr>
            <a:r>
              <a:rPr lang="en-US" sz="2700" smtClean="0"/>
              <a:t>Physical abuse may result from punishment that is overly punitive or inappropriate to the individual’s age or condition.</a:t>
            </a:r>
          </a:p>
          <a:p>
            <a:pPr marL="609600" indent="-609600" eaLnBrk="1" hangingPunct="1">
              <a:lnSpc>
                <a:spcPct val="80000"/>
              </a:lnSpc>
            </a:pPr>
            <a:r>
              <a:rPr lang="en-US" sz="2700" smtClean="0"/>
              <a:t>In addition, physical abuse may result from purposeful acts that pose serious danger to physical health of a child or youth.</a:t>
            </a:r>
            <a:endParaRPr lang="en-US" smtClean="0"/>
          </a:p>
          <a:p>
            <a:pPr marL="609600" indent="-609600" eaLnBrk="1" hangingPunct="1"/>
            <a:endParaRPr lang="en-US" smtClean="0"/>
          </a:p>
        </p:txBody>
      </p:sp>
      <p:sp>
        <p:nvSpPr>
          <p:cNvPr id="4" name="Rectangle 3"/>
          <p:cNvSpPr>
            <a:spLocks noChangeArrowheads="1"/>
          </p:cNvSpPr>
          <p:nvPr/>
        </p:nvSpPr>
        <p:spPr bwMode="auto">
          <a:xfrm flipV="1">
            <a:off x="990600" y="914400"/>
            <a:ext cx="71628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457200" y="228600"/>
            <a:ext cx="8229600" cy="685800"/>
          </a:xfrm>
        </p:spPr>
        <p:txBody>
          <a:bodyPr/>
          <a:lstStyle/>
          <a:p>
            <a:pPr eaLnBrk="1" hangingPunct="1"/>
            <a:r>
              <a:rPr lang="en-US" sz="4000" smtClean="0"/>
              <a:t>Recognizing Abuse/Types of Abuse</a:t>
            </a:r>
          </a:p>
        </p:txBody>
      </p:sp>
      <p:sp>
        <p:nvSpPr>
          <p:cNvPr id="33794" name="Content Placeholder 2"/>
          <p:cNvSpPr>
            <a:spLocks noGrp="1"/>
          </p:cNvSpPr>
          <p:nvPr>
            <p:ph idx="4294967295"/>
          </p:nvPr>
        </p:nvSpPr>
        <p:spPr>
          <a:xfrm>
            <a:off x="457200" y="1219200"/>
            <a:ext cx="8229600" cy="4906963"/>
          </a:xfrm>
        </p:spPr>
        <p:txBody>
          <a:bodyPr/>
          <a:lstStyle/>
          <a:p>
            <a:pPr marL="514350" indent="-514350" algn="ctr" eaLnBrk="1" hangingPunct="1">
              <a:lnSpc>
                <a:spcPct val="80000"/>
              </a:lnSpc>
              <a:buFont typeface="Arial" charset="0"/>
              <a:buNone/>
            </a:pPr>
            <a:r>
              <a:rPr lang="en-US" b="1" dirty="0" smtClean="0"/>
              <a:t>Sexual Abuse</a:t>
            </a:r>
            <a:r>
              <a:rPr lang="en-US" sz="2400" b="1" dirty="0" smtClean="0"/>
              <a:t> </a:t>
            </a:r>
          </a:p>
          <a:p>
            <a:pPr marL="514350" indent="-514350" algn="ctr" eaLnBrk="1" hangingPunct="1">
              <a:lnSpc>
                <a:spcPct val="80000"/>
              </a:lnSpc>
              <a:buFont typeface="Arial" charset="0"/>
              <a:buNone/>
            </a:pPr>
            <a:endParaRPr lang="en-US" sz="1400" b="1" dirty="0" smtClean="0"/>
          </a:p>
          <a:p>
            <a:pPr marL="514350" indent="-514350" eaLnBrk="1" hangingPunct="1">
              <a:lnSpc>
                <a:spcPct val="80000"/>
              </a:lnSpc>
              <a:buFont typeface="Arial" charset="0"/>
              <a:buNone/>
            </a:pPr>
            <a:r>
              <a:rPr lang="en-US" sz="2400" dirty="0" smtClean="0"/>
              <a:t>	Sexual abuse is the sexual exploitation or use of the same for satisfaction of sexual drives.</a:t>
            </a:r>
          </a:p>
          <a:p>
            <a:pPr lvl="1" eaLnBrk="1" hangingPunct="1">
              <a:lnSpc>
                <a:spcPct val="80000"/>
              </a:lnSpc>
              <a:buFont typeface="Arial" charset="0"/>
              <a:buNone/>
            </a:pPr>
            <a:r>
              <a:rPr lang="en-US" sz="2400" dirty="0" smtClean="0"/>
              <a:t>This includes, but is not limited to:</a:t>
            </a:r>
          </a:p>
          <a:p>
            <a:pPr lvl="2" eaLnBrk="1" hangingPunct="1">
              <a:lnSpc>
                <a:spcPct val="80000"/>
              </a:lnSpc>
            </a:pPr>
            <a:r>
              <a:rPr lang="en-US" dirty="0" smtClean="0"/>
              <a:t>Incest</a:t>
            </a:r>
          </a:p>
          <a:p>
            <a:pPr lvl="2" eaLnBrk="1" hangingPunct="1">
              <a:lnSpc>
                <a:spcPct val="80000"/>
              </a:lnSpc>
            </a:pPr>
            <a:r>
              <a:rPr lang="en-US" dirty="0" smtClean="0"/>
              <a:t>Rape</a:t>
            </a:r>
          </a:p>
          <a:p>
            <a:pPr lvl="2" eaLnBrk="1" hangingPunct="1">
              <a:lnSpc>
                <a:spcPct val="80000"/>
              </a:lnSpc>
            </a:pPr>
            <a:r>
              <a:rPr lang="en-US" dirty="0" smtClean="0"/>
              <a:t>Prostitution</a:t>
            </a:r>
          </a:p>
          <a:p>
            <a:pPr lvl="2" eaLnBrk="1" hangingPunct="1">
              <a:lnSpc>
                <a:spcPct val="80000"/>
              </a:lnSpc>
            </a:pPr>
            <a:r>
              <a:rPr lang="en-US" dirty="0" smtClean="0"/>
              <a:t>Romantic involvement with any participant</a:t>
            </a:r>
          </a:p>
          <a:p>
            <a:pPr lvl="2" eaLnBrk="1" hangingPunct="1">
              <a:lnSpc>
                <a:spcPct val="80000"/>
              </a:lnSpc>
            </a:pPr>
            <a:r>
              <a:rPr lang="en-US" dirty="0" smtClean="0"/>
              <a:t>Sexual intercourse or sexual contact with or fondling of any </a:t>
            </a:r>
            <a:r>
              <a:rPr lang="en-US" dirty="0" smtClean="0"/>
              <a:t>child or youth enrolled </a:t>
            </a:r>
            <a:r>
              <a:rPr lang="en-US" dirty="0" smtClean="0"/>
              <a:t>in church sponsored activities</a:t>
            </a:r>
          </a:p>
          <a:p>
            <a:pPr lvl="2" eaLnBrk="1" hangingPunct="1">
              <a:lnSpc>
                <a:spcPct val="80000"/>
              </a:lnSpc>
            </a:pPr>
            <a:r>
              <a:rPr lang="en-US" dirty="0" smtClean="0"/>
              <a:t>Sexualized behavior that communicates sexual interest and/or content.</a:t>
            </a:r>
          </a:p>
          <a:p>
            <a:pPr marL="514350" indent="-514350" eaLnBrk="1" hangingPunct="1"/>
            <a:endParaRPr lang="en-US" sz="2400" dirty="0" smtClean="0"/>
          </a:p>
        </p:txBody>
      </p:sp>
      <p:sp>
        <p:nvSpPr>
          <p:cNvPr id="4" name="Rectangle 3"/>
          <p:cNvSpPr>
            <a:spLocks noChangeArrowheads="1"/>
          </p:cNvSpPr>
          <p:nvPr/>
        </p:nvSpPr>
        <p:spPr bwMode="auto">
          <a:xfrm flipV="1">
            <a:off x="990600" y="914400"/>
            <a:ext cx="71628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57200" y="228600"/>
            <a:ext cx="8229600" cy="838200"/>
          </a:xfrm>
        </p:spPr>
        <p:txBody>
          <a:bodyPr/>
          <a:lstStyle/>
          <a:p>
            <a:pPr eaLnBrk="1" hangingPunct="1"/>
            <a:r>
              <a:rPr lang="en-US" sz="4000" smtClean="0"/>
              <a:t>Recognizing Abuse/Types of Abuse</a:t>
            </a:r>
          </a:p>
        </p:txBody>
      </p:sp>
      <p:sp>
        <p:nvSpPr>
          <p:cNvPr id="35842" name="Content Placeholder 2"/>
          <p:cNvSpPr>
            <a:spLocks noGrp="1"/>
          </p:cNvSpPr>
          <p:nvPr>
            <p:ph idx="4294967295"/>
          </p:nvPr>
        </p:nvSpPr>
        <p:spPr>
          <a:xfrm>
            <a:off x="457200" y="1524000"/>
            <a:ext cx="8229600" cy="4602163"/>
          </a:xfrm>
        </p:spPr>
        <p:txBody>
          <a:bodyPr/>
          <a:lstStyle/>
          <a:p>
            <a:pPr marL="514350" indent="-514350" algn="ctr" eaLnBrk="1" hangingPunct="1">
              <a:lnSpc>
                <a:spcPct val="80000"/>
              </a:lnSpc>
              <a:buFont typeface="Arial" charset="0"/>
              <a:buNone/>
            </a:pPr>
            <a:r>
              <a:rPr lang="en-US" b="1" smtClean="0"/>
              <a:t>Sexual Abuse (cont)</a:t>
            </a:r>
          </a:p>
          <a:p>
            <a:pPr marL="514350" indent="-514350" algn="ctr" eaLnBrk="1" hangingPunct="1">
              <a:lnSpc>
                <a:spcPct val="80000"/>
              </a:lnSpc>
              <a:buFont typeface="Arial" charset="0"/>
              <a:buNone/>
            </a:pPr>
            <a:endParaRPr lang="en-US" sz="1400" b="1" smtClean="0"/>
          </a:p>
          <a:p>
            <a:pPr marL="514350" indent="-514350" eaLnBrk="1" hangingPunct="1">
              <a:lnSpc>
                <a:spcPct val="80000"/>
              </a:lnSpc>
              <a:buFont typeface="Arial" charset="0"/>
              <a:buNone/>
            </a:pPr>
            <a:r>
              <a:rPr lang="en-US" sz="2400" smtClean="0"/>
              <a:t>	Examples include:</a:t>
            </a:r>
          </a:p>
          <a:p>
            <a:pPr lvl="2" eaLnBrk="1" hangingPunct="1">
              <a:lnSpc>
                <a:spcPct val="80000"/>
              </a:lnSpc>
            </a:pPr>
            <a:r>
              <a:rPr lang="en-US" smtClean="0"/>
              <a:t>Displaying sexually suggested visual materials</a:t>
            </a:r>
          </a:p>
          <a:p>
            <a:pPr lvl="2" eaLnBrk="1" hangingPunct="1">
              <a:lnSpc>
                <a:spcPct val="80000"/>
              </a:lnSpc>
            </a:pPr>
            <a:r>
              <a:rPr lang="en-US" smtClean="0"/>
              <a:t>Making sexual comments or innuendo about one’s own or another person’s body</a:t>
            </a:r>
          </a:p>
          <a:p>
            <a:pPr lvl="2" eaLnBrk="1" hangingPunct="1">
              <a:lnSpc>
                <a:spcPct val="80000"/>
              </a:lnSpc>
            </a:pPr>
            <a:r>
              <a:rPr lang="en-US" smtClean="0"/>
              <a:t>Touching another person’s body, hair, or clothing</a:t>
            </a:r>
          </a:p>
          <a:p>
            <a:pPr lvl="2" eaLnBrk="1" hangingPunct="1">
              <a:lnSpc>
                <a:spcPct val="80000"/>
              </a:lnSpc>
            </a:pPr>
            <a:r>
              <a:rPr lang="en-US" smtClean="0"/>
              <a:t>Touching or rubbing one’s self in the presence of another person</a:t>
            </a:r>
          </a:p>
          <a:p>
            <a:pPr lvl="2" eaLnBrk="1" hangingPunct="1">
              <a:lnSpc>
                <a:spcPct val="80000"/>
              </a:lnSpc>
            </a:pPr>
            <a:r>
              <a:rPr lang="en-US" smtClean="0"/>
              <a:t>Kissing</a:t>
            </a:r>
          </a:p>
          <a:p>
            <a:pPr lvl="2" eaLnBrk="1" hangingPunct="1">
              <a:lnSpc>
                <a:spcPct val="80000"/>
              </a:lnSpc>
            </a:pPr>
            <a:r>
              <a:rPr lang="en-US" smtClean="0"/>
              <a:t>Sexual intercourse</a:t>
            </a:r>
          </a:p>
        </p:txBody>
      </p:sp>
      <p:sp>
        <p:nvSpPr>
          <p:cNvPr id="4" name="Rectangle 3"/>
          <p:cNvSpPr>
            <a:spLocks noChangeArrowheads="1"/>
          </p:cNvSpPr>
          <p:nvPr/>
        </p:nvSpPr>
        <p:spPr bwMode="auto">
          <a:xfrm flipV="1">
            <a:off x="990600" y="1143000"/>
            <a:ext cx="70866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752600"/>
          </a:xfrm>
        </p:spPr>
        <p:txBody>
          <a:bodyPr rtlCol="0">
            <a:normAutofit fontScale="90000"/>
          </a:bodyPr>
          <a:lstStyle/>
          <a:p>
            <a:pPr eaLnBrk="1" fontAlgn="auto" hangingPunct="1">
              <a:spcAft>
                <a:spcPts val="0"/>
              </a:spcAft>
              <a:defRPr/>
            </a:pPr>
            <a:r>
              <a:rPr lang="en-US" dirty="0" smtClean="0"/>
              <a:t>Westminster</a:t>
            </a:r>
            <a:r>
              <a:rPr lang="en-US" dirty="0" smtClean="0"/>
              <a:t> </a:t>
            </a:r>
            <a:r>
              <a:rPr lang="en-US" dirty="0" smtClean="0"/>
              <a:t>UMC</a:t>
            </a:r>
            <a:br>
              <a:rPr lang="en-US" dirty="0" smtClean="0"/>
            </a:br>
            <a:r>
              <a:rPr lang="en-US" dirty="0" smtClean="0"/>
              <a:t>Safe Sanctuary Training</a:t>
            </a:r>
            <a:br>
              <a:rPr lang="en-US" dirty="0" smtClean="0"/>
            </a:br>
            <a:endParaRPr lang="en-US" dirty="0"/>
          </a:p>
        </p:txBody>
      </p:sp>
      <p:sp>
        <p:nvSpPr>
          <p:cNvPr id="15362" name="Subtitle 2"/>
          <p:cNvSpPr>
            <a:spLocks noGrp="1"/>
          </p:cNvSpPr>
          <p:nvPr>
            <p:ph type="subTitle" idx="1"/>
          </p:nvPr>
        </p:nvSpPr>
        <p:spPr>
          <a:xfrm>
            <a:off x="685800" y="2895600"/>
            <a:ext cx="7620000" cy="3352800"/>
          </a:xfrm>
        </p:spPr>
        <p:txBody>
          <a:bodyPr/>
          <a:lstStyle/>
          <a:p>
            <a:pPr eaLnBrk="1" hangingPunct="1">
              <a:lnSpc>
                <a:spcPct val="80000"/>
              </a:lnSpc>
            </a:pPr>
            <a:r>
              <a:rPr lang="en-US" sz="2000" dirty="0" smtClean="0">
                <a:solidFill>
                  <a:srgbClr val="898989"/>
                </a:solidFill>
              </a:rPr>
              <a:t>As </a:t>
            </a:r>
            <a:r>
              <a:rPr lang="en-US" sz="2000" dirty="0" smtClean="0">
                <a:solidFill>
                  <a:srgbClr val="898989"/>
                </a:solidFill>
              </a:rPr>
              <a:t>Christians, we are called to create a safe sanctuary in our church.  It must be a safe and protected community for all of the people served by our ministry regardless of age or ability. </a:t>
            </a:r>
          </a:p>
          <a:p>
            <a:pPr eaLnBrk="1" hangingPunct="1">
              <a:lnSpc>
                <a:spcPct val="80000"/>
              </a:lnSpc>
            </a:pPr>
            <a:endParaRPr lang="en-US" sz="2000" dirty="0" smtClean="0">
              <a:solidFill>
                <a:srgbClr val="898989"/>
              </a:solidFill>
            </a:endParaRPr>
          </a:p>
          <a:p>
            <a:pPr eaLnBrk="1" hangingPunct="1">
              <a:lnSpc>
                <a:spcPct val="80000"/>
              </a:lnSpc>
            </a:pPr>
            <a:r>
              <a:rPr lang="en-US" sz="2000" dirty="0" smtClean="0">
                <a:solidFill>
                  <a:srgbClr val="898989"/>
                </a:solidFill>
              </a:rPr>
              <a:t>The Texas Annual Conference of the United Methodist Church, which </a:t>
            </a:r>
            <a:r>
              <a:rPr lang="en-US" sz="2000" dirty="0" smtClean="0">
                <a:solidFill>
                  <a:srgbClr val="898989"/>
                </a:solidFill>
              </a:rPr>
              <a:t>Westminster </a:t>
            </a:r>
            <a:r>
              <a:rPr lang="en-US" sz="2000" dirty="0" smtClean="0">
                <a:solidFill>
                  <a:srgbClr val="898989"/>
                </a:solidFill>
              </a:rPr>
              <a:t>is </a:t>
            </a:r>
            <a:r>
              <a:rPr lang="en-US" sz="2000" dirty="0" smtClean="0">
                <a:solidFill>
                  <a:srgbClr val="898989"/>
                </a:solidFill>
              </a:rPr>
              <a:t>a part of, adopted a Safe Sanctuary policy, and asked its member churches likewise to adopt a policy.  This presentation will review the policy and procedures that </a:t>
            </a:r>
            <a:r>
              <a:rPr lang="en-US" sz="2000" dirty="0" smtClean="0">
                <a:solidFill>
                  <a:srgbClr val="898989"/>
                </a:solidFill>
              </a:rPr>
              <a:t>were </a:t>
            </a:r>
            <a:r>
              <a:rPr lang="en-US" sz="2000" dirty="0" smtClean="0">
                <a:solidFill>
                  <a:srgbClr val="898989"/>
                </a:solidFill>
              </a:rPr>
              <a:t>approved by the Trustees at their </a:t>
            </a:r>
            <a:r>
              <a:rPr lang="en-US" sz="2000" dirty="0" smtClean="0">
                <a:solidFill>
                  <a:srgbClr val="898989"/>
                </a:solidFill>
              </a:rPr>
              <a:t>June 2016</a:t>
            </a:r>
            <a:r>
              <a:rPr lang="en-US" sz="2000" dirty="0" smtClean="0">
                <a:solidFill>
                  <a:srgbClr val="898989"/>
                </a:solidFill>
              </a:rPr>
              <a:t> </a:t>
            </a:r>
            <a:r>
              <a:rPr lang="en-US" sz="2000" dirty="0" smtClean="0">
                <a:solidFill>
                  <a:srgbClr val="898989"/>
                </a:solidFill>
              </a:rPr>
              <a:t>meeting.  This policy became effective </a:t>
            </a:r>
            <a:r>
              <a:rPr lang="en-US" sz="2000" dirty="0" smtClean="0">
                <a:solidFill>
                  <a:srgbClr val="898989"/>
                </a:solidFill>
              </a:rPr>
              <a:t>June 1</a:t>
            </a:r>
            <a:r>
              <a:rPr lang="en-US" sz="2000" dirty="0" smtClean="0">
                <a:solidFill>
                  <a:srgbClr val="898989"/>
                </a:solidFill>
              </a:rPr>
              <a:t>, </a:t>
            </a:r>
            <a:r>
              <a:rPr lang="en-US" sz="2000" dirty="0" smtClean="0">
                <a:solidFill>
                  <a:srgbClr val="898989"/>
                </a:solidFill>
              </a:rPr>
              <a:t>2016.  </a:t>
            </a:r>
            <a:endParaRPr lang="en-US" sz="2000" dirty="0" smtClean="0">
              <a:solidFill>
                <a:srgbClr val="898989"/>
              </a:solidFill>
            </a:endParaRPr>
          </a:p>
          <a:p>
            <a:pPr eaLnBrk="1" hangingPunct="1">
              <a:lnSpc>
                <a:spcPct val="80000"/>
              </a:lnSpc>
            </a:pPr>
            <a:endParaRPr lang="en-US" sz="2000" dirty="0" smtClean="0">
              <a:solidFill>
                <a:srgbClr val="898989"/>
              </a:solidFill>
            </a:endParaRPr>
          </a:p>
        </p:txBody>
      </p:sp>
      <p:sp>
        <p:nvSpPr>
          <p:cNvPr id="4" name="Rectangle 3"/>
          <p:cNvSpPr/>
          <p:nvPr/>
        </p:nvSpPr>
        <p:spPr>
          <a:xfrm flipV="1">
            <a:off x="1600200" y="2209800"/>
            <a:ext cx="57912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457200" y="274638"/>
            <a:ext cx="8229600" cy="639762"/>
          </a:xfrm>
        </p:spPr>
        <p:txBody>
          <a:bodyPr/>
          <a:lstStyle/>
          <a:p>
            <a:pPr eaLnBrk="1" hangingPunct="1"/>
            <a:r>
              <a:rPr lang="en-US" sz="3600" smtClean="0"/>
              <a:t>Appropriate Discipline</a:t>
            </a:r>
          </a:p>
        </p:txBody>
      </p:sp>
      <p:sp>
        <p:nvSpPr>
          <p:cNvPr id="37890" name="Rectangle 3"/>
          <p:cNvSpPr>
            <a:spLocks noGrp="1"/>
          </p:cNvSpPr>
          <p:nvPr>
            <p:ph type="body" idx="1"/>
          </p:nvPr>
        </p:nvSpPr>
        <p:spPr>
          <a:xfrm>
            <a:off x="457200" y="1295400"/>
            <a:ext cx="8229600" cy="4830763"/>
          </a:xfrm>
        </p:spPr>
        <p:txBody>
          <a:bodyPr/>
          <a:lstStyle/>
          <a:p>
            <a:pPr eaLnBrk="1" hangingPunct="1">
              <a:lnSpc>
                <a:spcPct val="80000"/>
              </a:lnSpc>
            </a:pPr>
            <a:r>
              <a:rPr lang="en-US" sz="2400" smtClean="0"/>
              <a:t>Children and youth should be made aware that appropriate behavior is expected at all events.</a:t>
            </a:r>
          </a:p>
          <a:p>
            <a:pPr eaLnBrk="1" hangingPunct="1">
              <a:lnSpc>
                <a:spcPct val="80000"/>
              </a:lnSpc>
              <a:buFont typeface="Arial" charset="0"/>
              <a:buNone/>
            </a:pPr>
            <a:endParaRPr lang="en-US" sz="1400" smtClean="0"/>
          </a:p>
          <a:p>
            <a:pPr eaLnBrk="1" hangingPunct="1">
              <a:lnSpc>
                <a:spcPct val="80000"/>
              </a:lnSpc>
            </a:pPr>
            <a:r>
              <a:rPr lang="en-US" sz="2400" smtClean="0"/>
              <a:t>General reminders are always necessary when dealing with children and youth.</a:t>
            </a:r>
          </a:p>
          <a:p>
            <a:pPr eaLnBrk="1" hangingPunct="1">
              <a:lnSpc>
                <a:spcPct val="80000"/>
              </a:lnSpc>
              <a:buFont typeface="Arial" charset="0"/>
              <a:buNone/>
            </a:pPr>
            <a:endParaRPr lang="en-US" sz="1400" smtClean="0"/>
          </a:p>
          <a:p>
            <a:pPr eaLnBrk="1" hangingPunct="1">
              <a:lnSpc>
                <a:spcPct val="80000"/>
              </a:lnSpc>
            </a:pPr>
            <a:r>
              <a:rPr lang="en-US" sz="2400" smtClean="0"/>
              <a:t>When reminders don’t work, appropriate responses may be made.  A reasonable response might include a time-out period for a younger child or youth (with necessary supervision within the guidelines of this policy).  For more serious behaviors, the appropriate response would be to contact the parents or send the child or youth home immediately.</a:t>
            </a:r>
          </a:p>
          <a:p>
            <a:pPr eaLnBrk="1" hangingPunct="1">
              <a:lnSpc>
                <a:spcPct val="80000"/>
              </a:lnSpc>
              <a:buFont typeface="Arial" charset="0"/>
              <a:buNone/>
            </a:pPr>
            <a:endParaRPr lang="en-US" sz="1400" smtClean="0"/>
          </a:p>
          <a:p>
            <a:pPr eaLnBrk="1" hangingPunct="1">
              <a:lnSpc>
                <a:spcPct val="80000"/>
              </a:lnSpc>
            </a:pPr>
            <a:r>
              <a:rPr lang="en-US" sz="2800" b="1" smtClean="0"/>
              <a:t>In no case is physical discipline an appropriate measure to deal with problems.</a:t>
            </a:r>
          </a:p>
        </p:txBody>
      </p:sp>
      <p:sp>
        <p:nvSpPr>
          <p:cNvPr id="4" name="Rectangle 3"/>
          <p:cNvSpPr>
            <a:spLocks noChangeArrowheads="1"/>
          </p:cNvSpPr>
          <p:nvPr/>
        </p:nvSpPr>
        <p:spPr bwMode="auto">
          <a:xfrm flipV="1">
            <a:off x="1524000" y="914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pPr eaLnBrk="1" hangingPunct="1"/>
            <a:r>
              <a:rPr lang="en-US" sz="4000" smtClean="0"/>
              <a:t>Physical Boundaries</a:t>
            </a:r>
          </a:p>
        </p:txBody>
      </p:sp>
      <p:sp>
        <p:nvSpPr>
          <p:cNvPr id="38914" name="Rectangle 3"/>
          <p:cNvSpPr>
            <a:spLocks noGrp="1"/>
          </p:cNvSpPr>
          <p:nvPr>
            <p:ph type="body" idx="1"/>
          </p:nvPr>
        </p:nvSpPr>
        <p:spPr/>
        <p:txBody>
          <a:bodyPr/>
          <a:lstStyle/>
          <a:p>
            <a:pPr eaLnBrk="1" hangingPunct="1"/>
            <a:r>
              <a:rPr lang="en-US" sz="2800" dirty="0" smtClean="0"/>
              <a:t>Physical boundaries are important when dealing with children and youth.  </a:t>
            </a:r>
          </a:p>
          <a:p>
            <a:pPr eaLnBrk="1" hangingPunct="1"/>
            <a:r>
              <a:rPr lang="en-US" sz="2800" dirty="0" smtClean="0"/>
              <a:t>Obviously those boundaries will change with the age of the child or youth.</a:t>
            </a:r>
          </a:p>
          <a:p>
            <a:pPr eaLnBrk="1" hangingPunct="1"/>
            <a:r>
              <a:rPr lang="en-US" sz="2800" dirty="0" smtClean="0"/>
              <a:t>A young child sitting in the lap of a caregiver is appropriate, whereas an older child or youth sitting in a leader’s lap would not be acceptable.</a:t>
            </a:r>
          </a:p>
          <a:p>
            <a:pPr eaLnBrk="1" hangingPunct="1"/>
            <a:r>
              <a:rPr lang="en-US" sz="2800" dirty="0" smtClean="0"/>
              <a:t>Hugs and kisses from a toddler to an adult are entirely different from the same from an older child or youth.</a:t>
            </a:r>
          </a:p>
        </p:txBody>
      </p:sp>
      <p:sp>
        <p:nvSpPr>
          <p:cNvPr id="4" name="Rectangle 3"/>
          <p:cNvSpPr>
            <a:spLocks noChangeArrowheads="1"/>
          </p:cNvSpPr>
          <p:nvPr/>
        </p:nvSpPr>
        <p:spPr bwMode="auto">
          <a:xfrm flipV="1">
            <a:off x="16002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a:xfrm>
            <a:off x="457200" y="274638"/>
            <a:ext cx="8229600" cy="792162"/>
          </a:xfrm>
        </p:spPr>
        <p:txBody>
          <a:bodyPr/>
          <a:lstStyle/>
          <a:p>
            <a:pPr eaLnBrk="1" hangingPunct="1"/>
            <a:r>
              <a:rPr lang="en-US" sz="4000" smtClean="0"/>
              <a:t>Emotional Boundaries</a:t>
            </a:r>
          </a:p>
        </p:txBody>
      </p:sp>
      <p:sp>
        <p:nvSpPr>
          <p:cNvPr id="39938" name="Rectangle 3"/>
          <p:cNvSpPr>
            <a:spLocks noGrp="1"/>
          </p:cNvSpPr>
          <p:nvPr>
            <p:ph type="body" idx="1"/>
          </p:nvPr>
        </p:nvSpPr>
        <p:spPr>
          <a:xfrm>
            <a:off x="457200" y="1600200"/>
            <a:ext cx="8229600" cy="4876800"/>
          </a:xfrm>
        </p:spPr>
        <p:txBody>
          <a:bodyPr/>
          <a:lstStyle/>
          <a:p>
            <a:pPr eaLnBrk="1" hangingPunct="1">
              <a:lnSpc>
                <a:spcPct val="80000"/>
              </a:lnSpc>
            </a:pPr>
            <a:r>
              <a:rPr lang="en-US" sz="2800" smtClean="0"/>
              <a:t>As a child grows older, it is important to maintain relationship boundaries.</a:t>
            </a:r>
          </a:p>
          <a:p>
            <a:pPr eaLnBrk="1" hangingPunct="1">
              <a:lnSpc>
                <a:spcPct val="80000"/>
              </a:lnSpc>
            </a:pPr>
            <a:r>
              <a:rPr lang="en-US" sz="2800" smtClean="0"/>
              <a:t>Those working with children and youth should not step outside of those lines and allow the younger person to become too attached to them.</a:t>
            </a:r>
          </a:p>
          <a:p>
            <a:pPr eaLnBrk="1" hangingPunct="1">
              <a:lnSpc>
                <a:spcPct val="80000"/>
              </a:lnSpc>
            </a:pPr>
            <a:r>
              <a:rPr lang="en-US" sz="2800" smtClean="0"/>
              <a:t>It is important for the older person to be careful where conversations might lead and to steer clear of inappropriate talk.</a:t>
            </a:r>
          </a:p>
          <a:p>
            <a:pPr eaLnBrk="1" hangingPunct="1">
              <a:lnSpc>
                <a:spcPct val="80000"/>
              </a:lnSpc>
            </a:pPr>
            <a:r>
              <a:rPr lang="en-US" sz="2800" smtClean="0"/>
              <a:t>If someone recognizes there might be an issue with these boundaries, great space should come between them and the child or youth in question.</a:t>
            </a:r>
          </a:p>
          <a:p>
            <a:pPr eaLnBrk="1" hangingPunct="1">
              <a:lnSpc>
                <a:spcPct val="80000"/>
              </a:lnSpc>
            </a:pPr>
            <a:r>
              <a:rPr lang="en-US" sz="2800" smtClean="0"/>
              <a:t>If that does not work, the issue should be brought to the attention of a leader.</a:t>
            </a:r>
          </a:p>
        </p:txBody>
      </p:sp>
      <p:sp>
        <p:nvSpPr>
          <p:cNvPr id="4" name="Rectangle 3"/>
          <p:cNvSpPr>
            <a:spLocks noChangeArrowheads="1"/>
          </p:cNvSpPr>
          <p:nvPr/>
        </p:nvSpPr>
        <p:spPr bwMode="auto">
          <a:xfrm flipV="1">
            <a:off x="1524000" y="11430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a:xfrm>
            <a:off x="457200" y="304800"/>
            <a:ext cx="8229600" cy="838200"/>
          </a:xfrm>
        </p:spPr>
        <p:txBody>
          <a:bodyPr/>
          <a:lstStyle/>
          <a:p>
            <a:pPr eaLnBrk="1" hangingPunct="1"/>
            <a:r>
              <a:rPr lang="en-US" sz="4000" smtClean="0"/>
              <a:t>Reporting of Incidents/Abuse</a:t>
            </a:r>
          </a:p>
        </p:txBody>
      </p:sp>
      <p:sp>
        <p:nvSpPr>
          <p:cNvPr id="40962" name="Rectangle 3"/>
          <p:cNvSpPr>
            <a:spLocks noGrp="1"/>
          </p:cNvSpPr>
          <p:nvPr>
            <p:ph type="body" idx="1"/>
          </p:nvPr>
        </p:nvSpPr>
        <p:spPr>
          <a:xfrm>
            <a:off x="457200" y="1600200"/>
            <a:ext cx="8229600" cy="4800600"/>
          </a:xfrm>
        </p:spPr>
        <p:txBody>
          <a:bodyPr/>
          <a:lstStyle/>
          <a:p>
            <a:pPr eaLnBrk="1" hangingPunct="1">
              <a:lnSpc>
                <a:spcPct val="80000"/>
              </a:lnSpc>
            </a:pPr>
            <a:r>
              <a:rPr lang="en-US" sz="2800" dirty="0" smtClean="0"/>
              <a:t>If a leader observes or suspects a violation of the safe sanctuary policy, these steps must be taken immediately:</a:t>
            </a:r>
          </a:p>
          <a:p>
            <a:pPr eaLnBrk="1" hangingPunct="1">
              <a:lnSpc>
                <a:spcPct val="80000"/>
              </a:lnSpc>
            </a:pPr>
            <a:r>
              <a:rPr lang="en-US" sz="2800" dirty="0" smtClean="0"/>
              <a:t>Address the immediate needs a child or youth including First Aid or Emergency Care.</a:t>
            </a:r>
          </a:p>
          <a:p>
            <a:pPr eaLnBrk="1" hangingPunct="1">
              <a:lnSpc>
                <a:spcPct val="80000"/>
              </a:lnSpc>
            </a:pPr>
            <a:r>
              <a:rPr lang="en-US" sz="2800" dirty="0" smtClean="0"/>
              <a:t>Remove the accused from any further contact with </a:t>
            </a:r>
            <a:r>
              <a:rPr lang="en-US" sz="2800" dirty="0" smtClean="0"/>
              <a:t>children </a:t>
            </a:r>
            <a:r>
              <a:rPr lang="en-US" sz="2800" dirty="0" smtClean="0"/>
              <a:t>or</a:t>
            </a:r>
            <a:r>
              <a:rPr lang="en-US" sz="2800" dirty="0" smtClean="0"/>
              <a:t> youth </a:t>
            </a:r>
            <a:r>
              <a:rPr lang="en-US" sz="2800" dirty="0" smtClean="0"/>
              <a:t>and staff.</a:t>
            </a:r>
            <a:r>
              <a:rPr lang="en-US" sz="2800" i="1" dirty="0" smtClean="0"/>
              <a:t>  </a:t>
            </a:r>
            <a:r>
              <a:rPr lang="en-US" sz="2800" dirty="0" smtClean="0"/>
              <a:t>Treat the accused with dignity and support.</a:t>
            </a:r>
          </a:p>
          <a:p>
            <a:pPr eaLnBrk="1" hangingPunct="1">
              <a:lnSpc>
                <a:spcPct val="80000"/>
              </a:lnSpc>
            </a:pPr>
            <a:r>
              <a:rPr lang="en-US" sz="2800" dirty="0" smtClean="0"/>
              <a:t>Report your concerns to the appropriate church leader, providing all details as necessary.</a:t>
            </a:r>
          </a:p>
          <a:p>
            <a:pPr eaLnBrk="1" hangingPunct="1">
              <a:lnSpc>
                <a:spcPct val="80000"/>
              </a:lnSpc>
            </a:pPr>
            <a:r>
              <a:rPr lang="en-US" sz="2800" dirty="0" smtClean="0"/>
              <a:t>Finally – cooperate with leadership and local authorities throughout the crisis.</a:t>
            </a:r>
          </a:p>
        </p:txBody>
      </p:sp>
      <p:sp>
        <p:nvSpPr>
          <p:cNvPr id="4" name="Rectangle 3"/>
          <p:cNvSpPr>
            <a:spLocks noChangeArrowheads="1"/>
          </p:cNvSpPr>
          <p:nvPr/>
        </p:nvSpPr>
        <p:spPr bwMode="auto">
          <a:xfrm flipV="1">
            <a:off x="1524000" y="1143000"/>
            <a:ext cx="62484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p:txBody>
          <a:bodyPr/>
          <a:lstStyle/>
          <a:p>
            <a:pPr eaLnBrk="1" hangingPunct="1"/>
            <a:r>
              <a:rPr lang="en-US" sz="4000" smtClean="0"/>
              <a:t>Reporting of Incidents/Abuse</a:t>
            </a:r>
          </a:p>
        </p:txBody>
      </p:sp>
      <p:sp>
        <p:nvSpPr>
          <p:cNvPr id="41986" name="Rectangle 3"/>
          <p:cNvSpPr>
            <a:spLocks noGrp="1"/>
          </p:cNvSpPr>
          <p:nvPr>
            <p:ph type="body" idx="1"/>
          </p:nvPr>
        </p:nvSpPr>
        <p:spPr>
          <a:xfrm>
            <a:off x="457200" y="2133600"/>
            <a:ext cx="8229600" cy="3992563"/>
          </a:xfrm>
        </p:spPr>
        <p:txBody>
          <a:bodyPr/>
          <a:lstStyle/>
          <a:p>
            <a:pPr eaLnBrk="1" hangingPunct="1">
              <a:buFont typeface="Arial" charset="0"/>
              <a:buNone/>
            </a:pPr>
            <a:r>
              <a:rPr lang="en-US" smtClean="0"/>
              <a:t>	If a leader suspects that any violation of the Texas Penal Code has taken place, he or she should call 911 when needed and report the abuse to the appropriate law enforcement agency and/or the Department of Protective and Regulatory Services (800-252-5400).</a:t>
            </a:r>
          </a:p>
        </p:txBody>
      </p:sp>
      <p:sp>
        <p:nvSpPr>
          <p:cNvPr id="4" name="Rectangle 3"/>
          <p:cNvSpPr>
            <a:spLocks noChangeArrowheads="1"/>
          </p:cNvSpPr>
          <p:nvPr/>
        </p:nvSpPr>
        <p:spPr bwMode="auto">
          <a:xfrm flipV="1">
            <a:off x="1524000" y="1295400"/>
            <a:ext cx="60960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lstStyle/>
          <a:p>
            <a:pPr eaLnBrk="1" hangingPunct="1"/>
            <a:r>
              <a:rPr lang="en-US" sz="4000" smtClean="0"/>
              <a:t>Reporting of Incidents/Abuse</a:t>
            </a:r>
          </a:p>
        </p:txBody>
      </p:sp>
      <p:sp>
        <p:nvSpPr>
          <p:cNvPr id="43010" name="Rectangle 3"/>
          <p:cNvSpPr>
            <a:spLocks noGrp="1"/>
          </p:cNvSpPr>
          <p:nvPr>
            <p:ph type="body" idx="1"/>
          </p:nvPr>
        </p:nvSpPr>
        <p:spPr/>
        <p:txBody>
          <a:bodyPr/>
          <a:lstStyle/>
          <a:p>
            <a:pPr marL="609600" indent="-609600" algn="ctr" eaLnBrk="1" hangingPunct="1">
              <a:lnSpc>
                <a:spcPct val="80000"/>
              </a:lnSpc>
              <a:buFont typeface="Arial" charset="0"/>
              <a:buNone/>
            </a:pPr>
            <a:r>
              <a:rPr lang="en-US" sz="2000" smtClean="0"/>
              <a:t>The entire incident should be carefully documented in writing and </a:t>
            </a:r>
          </a:p>
          <a:p>
            <a:pPr marL="609600" indent="-609600" algn="ctr" eaLnBrk="1" hangingPunct="1">
              <a:lnSpc>
                <a:spcPct val="80000"/>
              </a:lnSpc>
              <a:buFont typeface="Arial" charset="0"/>
              <a:buNone/>
            </a:pPr>
            <a:r>
              <a:rPr lang="en-US" sz="2000" smtClean="0"/>
              <a:t>should include:</a:t>
            </a:r>
          </a:p>
          <a:p>
            <a:pPr marL="609600" indent="-609600" eaLnBrk="1" hangingPunct="1">
              <a:lnSpc>
                <a:spcPct val="80000"/>
              </a:lnSpc>
              <a:buFont typeface="Arial" charset="0"/>
              <a:buNone/>
            </a:pPr>
            <a:endParaRPr lang="en-US" sz="2000" smtClean="0"/>
          </a:p>
          <a:p>
            <a:pPr marL="609600" indent="-609600" eaLnBrk="1" hangingPunct="1">
              <a:lnSpc>
                <a:spcPct val="80000"/>
              </a:lnSpc>
            </a:pPr>
            <a:r>
              <a:rPr lang="en-US" sz="2000" smtClean="0"/>
              <a:t>The name of the person observing or receiving the disclosure of abuse, including the date, time and place and any action taken by this person. </a:t>
            </a:r>
          </a:p>
          <a:p>
            <a:pPr marL="609600" indent="-609600" eaLnBrk="1" hangingPunct="1">
              <a:lnSpc>
                <a:spcPct val="80000"/>
              </a:lnSpc>
            </a:pPr>
            <a:r>
              <a:rPr lang="en-US" sz="2000" smtClean="0"/>
              <a:t>The alleged victim’s name, age, and date of birth. </a:t>
            </a:r>
          </a:p>
          <a:p>
            <a:pPr marL="609600" indent="-609600" eaLnBrk="1" hangingPunct="1">
              <a:lnSpc>
                <a:spcPct val="80000"/>
              </a:lnSpc>
            </a:pPr>
            <a:r>
              <a:rPr lang="en-US" sz="2000" smtClean="0"/>
              <a:t>Any statement made by the alleged victim. </a:t>
            </a:r>
          </a:p>
          <a:p>
            <a:pPr marL="609600" indent="-609600" eaLnBrk="1" hangingPunct="1">
              <a:lnSpc>
                <a:spcPct val="80000"/>
              </a:lnSpc>
            </a:pPr>
            <a:r>
              <a:rPr lang="en-US" sz="2000" smtClean="0"/>
              <a:t>Name of the respondent, the date, time and place of any conversation or any statement made by the respondent. </a:t>
            </a:r>
          </a:p>
          <a:p>
            <a:pPr marL="609600" indent="-609600" eaLnBrk="1" hangingPunct="1">
              <a:lnSpc>
                <a:spcPct val="80000"/>
              </a:lnSpc>
            </a:pPr>
            <a:r>
              <a:rPr lang="en-US" sz="2000" smtClean="0"/>
              <a:t>Any immediate action taken. </a:t>
            </a:r>
          </a:p>
          <a:p>
            <a:pPr marL="609600" indent="-609600" eaLnBrk="1" hangingPunct="1">
              <a:lnSpc>
                <a:spcPct val="80000"/>
              </a:lnSpc>
            </a:pPr>
            <a:r>
              <a:rPr lang="en-US" sz="2000" smtClean="0"/>
              <a:t>Date and time of call to the appropriate agency, name of worker spoken to, content of that conversation and case number assigned. </a:t>
            </a:r>
          </a:p>
          <a:p>
            <a:pPr marL="609600" indent="-609600" eaLnBrk="1" hangingPunct="1">
              <a:lnSpc>
                <a:spcPct val="80000"/>
              </a:lnSpc>
            </a:pPr>
            <a:r>
              <a:rPr lang="en-US" sz="2000" smtClean="0"/>
              <a:t>Date and time of call to law enforcement agency, name of officer spoken to and content of that conversation. </a:t>
            </a:r>
          </a:p>
          <a:p>
            <a:pPr marL="609600" indent="-609600" eaLnBrk="1" hangingPunct="1">
              <a:lnSpc>
                <a:spcPct val="80000"/>
              </a:lnSpc>
            </a:pPr>
            <a:r>
              <a:rPr lang="en-US" sz="2000" smtClean="0"/>
              <a:t>Date and time of any other contacts made regarding this incident. </a:t>
            </a:r>
          </a:p>
          <a:p>
            <a:pPr marL="609600" indent="-609600" eaLnBrk="1" hangingPunct="1">
              <a:lnSpc>
                <a:spcPct val="80000"/>
              </a:lnSpc>
            </a:pPr>
            <a:endParaRPr lang="en-US" sz="2000" smtClean="0"/>
          </a:p>
        </p:txBody>
      </p:sp>
      <p:sp>
        <p:nvSpPr>
          <p:cNvPr id="4" name="Rectangle 3"/>
          <p:cNvSpPr>
            <a:spLocks noChangeArrowheads="1"/>
          </p:cNvSpPr>
          <p:nvPr/>
        </p:nvSpPr>
        <p:spPr bwMode="auto">
          <a:xfrm flipV="1">
            <a:off x="1524000" y="1295400"/>
            <a:ext cx="6172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lstStyle/>
          <a:p>
            <a:pPr eaLnBrk="1" hangingPunct="1"/>
            <a:r>
              <a:rPr lang="en-US" sz="4000" smtClean="0"/>
              <a:t>Media Response</a:t>
            </a:r>
          </a:p>
        </p:txBody>
      </p:sp>
      <p:sp>
        <p:nvSpPr>
          <p:cNvPr id="44034" name="Rectangle 3"/>
          <p:cNvSpPr>
            <a:spLocks noGrp="1"/>
          </p:cNvSpPr>
          <p:nvPr>
            <p:ph type="body" idx="1"/>
          </p:nvPr>
        </p:nvSpPr>
        <p:spPr/>
        <p:txBody>
          <a:bodyPr/>
          <a:lstStyle/>
          <a:p>
            <a:pPr eaLnBrk="1" hangingPunct="1">
              <a:buFont typeface="Arial" charset="0"/>
              <a:buNone/>
            </a:pPr>
            <a:r>
              <a:rPr lang="en-US" dirty="0" smtClean="0"/>
              <a:t>	The Senior Pastor or </a:t>
            </a:r>
            <a:r>
              <a:rPr lang="en-US" dirty="0" smtClean="0"/>
              <a:t>Director of Family Ministries shall </a:t>
            </a:r>
            <a:r>
              <a:rPr lang="en-US" dirty="0" smtClean="0"/>
              <a:t>be informed of all investigations or allegations of abuse.  Should the investigation or allegation of abuse come to the attention of the media, a response shall come from a spokesperson as designated by the Senior Pastor.</a:t>
            </a:r>
          </a:p>
          <a:p>
            <a:pPr eaLnBrk="1" hangingPunct="1">
              <a:buFont typeface="Arial" charset="0"/>
              <a:buNone/>
            </a:pPr>
            <a:endParaRPr lang="en-US" dirty="0" smtClean="0"/>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a:xfrm>
            <a:off x="457200" y="304800"/>
            <a:ext cx="8229600" cy="1143000"/>
          </a:xfrm>
        </p:spPr>
        <p:txBody>
          <a:bodyPr/>
          <a:lstStyle/>
          <a:p>
            <a:pPr eaLnBrk="1" hangingPunct="1"/>
            <a:r>
              <a:rPr lang="en-US" sz="4000" smtClean="0"/>
              <a:t>Media Response</a:t>
            </a:r>
          </a:p>
        </p:txBody>
      </p:sp>
      <p:sp>
        <p:nvSpPr>
          <p:cNvPr id="45058" name="Rectangle 3"/>
          <p:cNvSpPr>
            <a:spLocks noGrp="1"/>
          </p:cNvSpPr>
          <p:nvPr>
            <p:ph type="body" idx="1"/>
          </p:nvPr>
        </p:nvSpPr>
        <p:spPr/>
        <p:txBody>
          <a:bodyPr/>
          <a:lstStyle/>
          <a:p>
            <a:pPr eaLnBrk="1" hangingPunct="1"/>
            <a:r>
              <a:rPr lang="en-US" sz="2800" smtClean="0"/>
              <a:t>Do not give out any information, simply state that all inquiries shall be answered by the spokesperson.</a:t>
            </a:r>
          </a:p>
          <a:p>
            <a:pPr eaLnBrk="1" hangingPunct="1"/>
            <a:r>
              <a:rPr lang="en-US" sz="2800" smtClean="0"/>
              <a:t>The purpose of this policy is not to prevent you from giving out information, it’s to prevent you from giving out the wrong information.  </a:t>
            </a:r>
          </a:p>
          <a:p>
            <a:pPr eaLnBrk="1" hangingPunct="1"/>
            <a:r>
              <a:rPr lang="en-US" sz="2800" smtClean="0"/>
              <a:t>Our goal is to protect all parties from disinformation and possible breach of confidentiality.</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a:xfrm>
            <a:off x="457200" y="228600"/>
            <a:ext cx="8229600" cy="914400"/>
          </a:xfrm>
        </p:spPr>
        <p:txBody>
          <a:bodyPr/>
          <a:lstStyle/>
          <a:p>
            <a:pPr eaLnBrk="1" hangingPunct="1"/>
            <a:r>
              <a:rPr lang="en-US" sz="4000" dirty="0" smtClean="0"/>
              <a:t>Thank You</a:t>
            </a:r>
          </a:p>
        </p:txBody>
      </p:sp>
      <p:sp>
        <p:nvSpPr>
          <p:cNvPr id="46082" name="Rectangle 3"/>
          <p:cNvSpPr>
            <a:spLocks noGrp="1"/>
          </p:cNvSpPr>
          <p:nvPr>
            <p:ph type="body" idx="1"/>
          </p:nvPr>
        </p:nvSpPr>
        <p:spPr>
          <a:xfrm>
            <a:off x="457200" y="1295400"/>
            <a:ext cx="8229600" cy="5410200"/>
          </a:xfrm>
        </p:spPr>
        <p:txBody>
          <a:bodyPr/>
          <a:lstStyle/>
          <a:p>
            <a:pPr eaLnBrk="1" hangingPunct="1"/>
            <a:r>
              <a:rPr lang="en-US" sz="2800" dirty="0" smtClean="0"/>
              <a:t>Thank </a:t>
            </a:r>
            <a:r>
              <a:rPr lang="en-US" sz="2800" dirty="0" smtClean="0"/>
              <a:t>you for volunteering at </a:t>
            </a:r>
            <a:r>
              <a:rPr lang="en-US" sz="2800" dirty="0" smtClean="0"/>
              <a:t>Westminster</a:t>
            </a:r>
            <a:r>
              <a:rPr lang="en-US" sz="2800" dirty="0" smtClean="0"/>
              <a:t>.</a:t>
            </a:r>
            <a:endParaRPr lang="en-US" sz="2800" dirty="0" smtClean="0"/>
          </a:p>
          <a:p>
            <a:pPr eaLnBrk="1" hangingPunct="1"/>
            <a:r>
              <a:rPr lang="en-US" sz="2800" dirty="0" smtClean="0"/>
              <a:t>We hope that this training has been helpful for you and that as we go about the business of bringing the gospel to our children and youth, we know they will be safe and protected at all times</a:t>
            </a:r>
            <a:r>
              <a:rPr lang="en-US" sz="2800" dirty="0" smtClean="0"/>
              <a:t>.</a:t>
            </a:r>
          </a:p>
          <a:p>
            <a:pPr eaLnBrk="1" hangingPunct="1"/>
            <a:r>
              <a:rPr lang="en-US" sz="2800" b="1" dirty="0" smtClean="0"/>
              <a:t>You will be receiving an email from Train Right</a:t>
            </a:r>
            <a:r>
              <a:rPr lang="en-US" sz="2800" dirty="0" smtClean="0"/>
              <a:t>.  You will need to </a:t>
            </a:r>
            <a:r>
              <a:rPr lang="en-US" sz="2800" b="1" dirty="0" smtClean="0"/>
              <a:t>watch these videos </a:t>
            </a:r>
            <a:r>
              <a:rPr lang="en-US" sz="2800" dirty="0" smtClean="0"/>
              <a:t>and </a:t>
            </a:r>
            <a:r>
              <a:rPr lang="en-US" sz="2800" b="1" dirty="0" smtClean="0"/>
              <a:t>take the test </a:t>
            </a:r>
            <a:r>
              <a:rPr lang="en-US" sz="2800" dirty="0" smtClean="0"/>
              <a:t>before you can work with children at Westminster.  Please check your spam folder in the next couple of days just in case </a:t>
            </a:r>
            <a:r>
              <a:rPr lang="en-US" sz="2800" dirty="0" smtClean="0"/>
              <a:t>the email goes to your junk mail.  Train Right will send us your certificate when you have completed this training.</a:t>
            </a:r>
            <a:endParaRPr lang="en-US" sz="2800" dirty="0" smtClean="0"/>
          </a:p>
        </p:txBody>
      </p:sp>
      <p:sp>
        <p:nvSpPr>
          <p:cNvPr id="4" name="Rectangle 3"/>
          <p:cNvSpPr>
            <a:spLocks noChangeArrowheads="1"/>
          </p:cNvSpPr>
          <p:nvPr/>
        </p:nvSpPr>
        <p:spPr bwMode="auto">
          <a:xfrm flipV="1">
            <a:off x="1524000" y="9906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p:txBody>
          <a:bodyPr/>
          <a:lstStyle/>
          <a:p>
            <a:pPr eaLnBrk="1" hangingPunct="1"/>
            <a:r>
              <a:rPr lang="en-US" sz="4000" smtClean="0"/>
              <a:t>Safe Sanctuary Examination</a:t>
            </a:r>
          </a:p>
        </p:txBody>
      </p:sp>
      <p:sp>
        <p:nvSpPr>
          <p:cNvPr id="47107"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smtClean="0"/>
              <a:t>MULTIPLE CHOICE – Select the best answer</a:t>
            </a:r>
          </a:p>
          <a:p>
            <a:pPr marL="609600" indent="-609600" eaLnBrk="1" hangingPunct="1">
              <a:buFont typeface="Arial" charset="0"/>
              <a:buAutoNum type="arabicPeriod"/>
            </a:pPr>
            <a:r>
              <a:rPr lang="en-US" smtClean="0"/>
              <a:t>When working with youth grades 6-12, the minimum age requirement is:</a:t>
            </a:r>
          </a:p>
          <a:p>
            <a:pPr marL="990600" lvl="1" indent="-533400" eaLnBrk="1" hangingPunct="1">
              <a:buFont typeface="Arial" charset="0"/>
              <a:buAutoNum type="alphaLcPeriod"/>
            </a:pPr>
            <a:r>
              <a:rPr lang="en-US" smtClean="0"/>
              <a:t>18</a:t>
            </a:r>
          </a:p>
          <a:p>
            <a:pPr marL="990600" lvl="1" indent="-533400" eaLnBrk="1" hangingPunct="1">
              <a:buFont typeface="Arial" charset="0"/>
              <a:buAutoNum type="alphaLcPeriod"/>
            </a:pPr>
            <a:r>
              <a:rPr lang="en-US" smtClean="0"/>
              <a:t>21</a:t>
            </a:r>
          </a:p>
          <a:p>
            <a:pPr marL="990600" lvl="1" indent="-533400" eaLnBrk="1" hangingPunct="1">
              <a:buFont typeface="Arial" charset="0"/>
              <a:buAutoNum type="alphaLcPeriod"/>
            </a:pPr>
            <a:r>
              <a:rPr lang="en-US" smtClean="0"/>
              <a:t>25</a:t>
            </a:r>
          </a:p>
          <a:p>
            <a:pPr marL="990600" lvl="1" indent="-533400" eaLnBrk="1" hangingPunct="1">
              <a:buFont typeface="Arial" charset="0"/>
              <a:buAutoNum type="alphaLcPeriod"/>
            </a:pPr>
            <a:r>
              <a:rPr lang="en-US" smtClean="0"/>
              <a:t>None of the above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85800" y="304800"/>
            <a:ext cx="7772400" cy="1447800"/>
          </a:xfrm>
        </p:spPr>
        <p:txBody>
          <a:bodyPr/>
          <a:lstStyle/>
          <a:p>
            <a:pPr eaLnBrk="1" hangingPunct="1"/>
            <a:r>
              <a:rPr lang="en-US" sz="4000" dirty="0" smtClean="0"/>
              <a:t>Westminster</a:t>
            </a:r>
            <a:r>
              <a:rPr lang="en-US" sz="4000" dirty="0" smtClean="0"/>
              <a:t> </a:t>
            </a:r>
            <a:r>
              <a:rPr lang="en-US" sz="4000" dirty="0" smtClean="0"/>
              <a:t>UMC</a:t>
            </a:r>
            <a:br>
              <a:rPr lang="en-US" sz="4000" dirty="0" smtClean="0"/>
            </a:br>
            <a:r>
              <a:rPr lang="en-US" sz="4000" dirty="0" smtClean="0"/>
              <a:t>Safe Sanctuary Training</a:t>
            </a:r>
          </a:p>
        </p:txBody>
      </p:sp>
      <p:sp>
        <p:nvSpPr>
          <p:cNvPr id="16386" name="Subtitle 2"/>
          <p:cNvSpPr>
            <a:spLocks noGrp="1"/>
          </p:cNvSpPr>
          <p:nvPr>
            <p:ph type="subTitle" idx="1"/>
          </p:nvPr>
        </p:nvSpPr>
        <p:spPr>
          <a:xfrm>
            <a:off x="762000" y="2057400"/>
            <a:ext cx="7543800" cy="4191000"/>
          </a:xfrm>
        </p:spPr>
        <p:txBody>
          <a:bodyPr/>
          <a:lstStyle/>
          <a:p>
            <a:pPr eaLnBrk="1" hangingPunct="1">
              <a:lnSpc>
                <a:spcPct val="80000"/>
              </a:lnSpc>
            </a:pPr>
            <a:r>
              <a:rPr lang="en-US" sz="1800" dirty="0" smtClean="0">
                <a:solidFill>
                  <a:srgbClr val="898989"/>
                </a:solidFill>
              </a:rPr>
              <a:t>The </a:t>
            </a:r>
            <a:r>
              <a:rPr lang="en-US" sz="1800" dirty="0" smtClean="0">
                <a:solidFill>
                  <a:srgbClr val="898989"/>
                </a:solidFill>
              </a:rPr>
              <a:t>purpose of this policy is to protect </a:t>
            </a:r>
            <a:r>
              <a:rPr lang="en-US" sz="1800" dirty="0" smtClean="0">
                <a:solidFill>
                  <a:srgbClr val="898989"/>
                </a:solidFill>
              </a:rPr>
              <a:t>children</a:t>
            </a:r>
            <a:r>
              <a:rPr lang="en-US" sz="1800" dirty="0">
                <a:solidFill>
                  <a:srgbClr val="898989"/>
                </a:solidFill>
              </a:rPr>
              <a:t> </a:t>
            </a:r>
            <a:r>
              <a:rPr lang="en-US" sz="1800" dirty="0" smtClean="0">
                <a:solidFill>
                  <a:srgbClr val="898989"/>
                </a:solidFill>
              </a:rPr>
              <a:t>and youth</a:t>
            </a:r>
            <a:r>
              <a:rPr lang="en-US" sz="1800" dirty="0" smtClean="0">
                <a:solidFill>
                  <a:srgbClr val="898989"/>
                </a:solidFill>
              </a:rPr>
              <a:t> </a:t>
            </a:r>
            <a:r>
              <a:rPr lang="en-US" sz="1800" dirty="0" smtClean="0">
                <a:solidFill>
                  <a:srgbClr val="898989"/>
                </a:solidFill>
              </a:rPr>
              <a:t>to the best of our ability against willful harm.  The policy and procedures are not based on a lack of trust in workers but are intended to protect our children and youth workers, employees, volunteers and the entire church body. </a:t>
            </a:r>
          </a:p>
          <a:p>
            <a:pPr eaLnBrk="1" hangingPunct="1">
              <a:lnSpc>
                <a:spcPct val="80000"/>
              </a:lnSpc>
            </a:pPr>
            <a:endParaRPr lang="en-US" sz="1800" dirty="0" smtClean="0">
              <a:solidFill>
                <a:srgbClr val="898989"/>
              </a:solidFill>
            </a:endParaRPr>
          </a:p>
          <a:p>
            <a:pPr eaLnBrk="1" hangingPunct="1">
              <a:lnSpc>
                <a:spcPct val="80000"/>
              </a:lnSpc>
            </a:pPr>
            <a:r>
              <a:rPr lang="en-US" sz="1800" dirty="0" smtClean="0">
                <a:solidFill>
                  <a:srgbClr val="898989"/>
                </a:solidFill>
              </a:rPr>
              <a:t>This policy shall apply to all persons, including paid and unpaid leaders, whether lay or clergy, who have any direct or indirect contact with </a:t>
            </a:r>
            <a:r>
              <a:rPr lang="en-US" sz="1800" dirty="0" smtClean="0">
                <a:solidFill>
                  <a:srgbClr val="898989"/>
                </a:solidFill>
              </a:rPr>
              <a:t>children</a:t>
            </a:r>
            <a:r>
              <a:rPr lang="en-US" sz="1800" dirty="0">
                <a:solidFill>
                  <a:srgbClr val="898989"/>
                </a:solidFill>
              </a:rPr>
              <a:t> </a:t>
            </a:r>
            <a:r>
              <a:rPr lang="en-US" sz="1800" dirty="0" smtClean="0">
                <a:solidFill>
                  <a:srgbClr val="898989"/>
                </a:solidFill>
              </a:rPr>
              <a:t>or youth</a:t>
            </a:r>
            <a:r>
              <a:rPr lang="en-US" sz="1800" dirty="0" smtClean="0">
                <a:solidFill>
                  <a:srgbClr val="898989"/>
                </a:solidFill>
              </a:rPr>
              <a:t> </a:t>
            </a:r>
            <a:r>
              <a:rPr lang="en-US" sz="1800" dirty="0" smtClean="0">
                <a:solidFill>
                  <a:srgbClr val="898989"/>
                </a:solidFill>
              </a:rPr>
              <a:t>who participate in ministries sponsored by the church.  </a:t>
            </a:r>
          </a:p>
          <a:p>
            <a:pPr eaLnBrk="1" hangingPunct="1">
              <a:lnSpc>
                <a:spcPct val="80000"/>
              </a:lnSpc>
            </a:pPr>
            <a:endParaRPr lang="en-US" sz="1800" dirty="0" smtClean="0">
              <a:solidFill>
                <a:srgbClr val="898989"/>
              </a:solidFill>
            </a:endParaRPr>
          </a:p>
          <a:p>
            <a:pPr eaLnBrk="1" hangingPunct="1">
              <a:lnSpc>
                <a:spcPct val="80000"/>
              </a:lnSpc>
            </a:pPr>
            <a:r>
              <a:rPr lang="en-US" sz="1800" dirty="0" smtClean="0">
                <a:solidFill>
                  <a:srgbClr val="898989"/>
                </a:solidFill>
              </a:rPr>
              <a:t>This may appear to be somewhat intrusive; however, in these times with the responsibility that we as a church are taking on, this is absolutely necessary.  Not only will this help prevent the opportunity for </a:t>
            </a:r>
            <a:r>
              <a:rPr lang="en-US" sz="1800" dirty="0" smtClean="0">
                <a:solidFill>
                  <a:srgbClr val="898989"/>
                </a:solidFill>
              </a:rPr>
              <a:t>occurrences </a:t>
            </a:r>
            <a:r>
              <a:rPr lang="en-US" sz="1800" dirty="0" smtClean="0">
                <a:solidFill>
                  <a:srgbClr val="898989"/>
                </a:solidFill>
              </a:rPr>
              <a:t>and appearance of abuse </a:t>
            </a:r>
            <a:r>
              <a:rPr lang="en-US" sz="1800" dirty="0" smtClean="0">
                <a:solidFill>
                  <a:srgbClr val="898989"/>
                </a:solidFill>
              </a:rPr>
              <a:t>in children</a:t>
            </a:r>
            <a:r>
              <a:rPr lang="en-US" sz="1800" dirty="0">
                <a:solidFill>
                  <a:srgbClr val="898989"/>
                </a:solidFill>
              </a:rPr>
              <a:t> </a:t>
            </a:r>
            <a:r>
              <a:rPr lang="en-US" sz="1800" dirty="0" smtClean="0">
                <a:solidFill>
                  <a:srgbClr val="898989"/>
                </a:solidFill>
              </a:rPr>
              <a:t>and youth</a:t>
            </a:r>
            <a:r>
              <a:rPr lang="en-US" sz="1800" dirty="0" smtClean="0">
                <a:solidFill>
                  <a:srgbClr val="898989"/>
                </a:solidFill>
              </a:rPr>
              <a:t>, </a:t>
            </a:r>
            <a:r>
              <a:rPr lang="en-US" sz="1800" dirty="0" smtClean="0">
                <a:solidFill>
                  <a:srgbClr val="898989"/>
                </a:solidFill>
              </a:rPr>
              <a:t>but will help prevent workers from false accusations or suspicions.</a:t>
            </a:r>
          </a:p>
        </p:txBody>
      </p:sp>
      <p:sp>
        <p:nvSpPr>
          <p:cNvPr id="4" name="Rectangle 3"/>
          <p:cNvSpPr>
            <a:spLocks noChangeArrowheads="1"/>
          </p:cNvSpPr>
          <p:nvPr/>
        </p:nvSpPr>
        <p:spPr bwMode="auto">
          <a:xfrm flipV="1">
            <a:off x="1676400" y="1676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p:txBody>
          <a:bodyPr/>
          <a:lstStyle/>
          <a:p>
            <a:pPr eaLnBrk="1" hangingPunct="1"/>
            <a:r>
              <a:rPr lang="en-US" sz="4000" smtClean="0"/>
              <a:t>Safe Sanctuary Examination</a:t>
            </a:r>
          </a:p>
        </p:txBody>
      </p:sp>
      <p:sp>
        <p:nvSpPr>
          <p:cNvPr id="47107"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Answer:</a:t>
            </a:r>
          </a:p>
          <a:p>
            <a:pPr marL="609600" indent="-609600" eaLnBrk="1" hangingPunct="1">
              <a:buFont typeface="Arial" charset="0"/>
              <a:buAutoNum type="arabicPeriod"/>
            </a:pPr>
            <a:r>
              <a:rPr lang="en-US" dirty="0" smtClean="0"/>
              <a:t>When working with youth grades 6-12, the minimum age requirement is:</a:t>
            </a:r>
          </a:p>
          <a:p>
            <a:pPr marL="990600" lvl="1" indent="-533400" eaLnBrk="1" hangingPunct="1">
              <a:buFont typeface="Arial" charset="0"/>
              <a:buAutoNum type="alphaLcPeriod"/>
            </a:pPr>
            <a:r>
              <a:rPr lang="en-US" dirty="0" smtClean="0"/>
              <a:t>18</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3016377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p:txBody>
          <a:bodyPr/>
          <a:lstStyle/>
          <a:p>
            <a:pPr eaLnBrk="1" hangingPunct="1"/>
            <a:r>
              <a:rPr lang="en-US" sz="4000" smtClean="0"/>
              <a:t>Safe Sanctuary Examination</a:t>
            </a:r>
          </a:p>
        </p:txBody>
      </p:sp>
      <p:sp>
        <p:nvSpPr>
          <p:cNvPr id="48131"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smtClean="0"/>
              <a:t>MULTIPLE CHOICE – Select the best answer</a:t>
            </a:r>
          </a:p>
          <a:p>
            <a:pPr marL="609600" indent="-609600" eaLnBrk="1" hangingPunct="1">
              <a:buFont typeface="Arial" charset="0"/>
              <a:buAutoNum type="arabicPeriod" startAt="2"/>
            </a:pPr>
            <a:r>
              <a:rPr lang="en-US" smtClean="0"/>
              <a:t>There should be at least a _____ year difference between the ages of the leader and the oldest child/youth</a:t>
            </a:r>
          </a:p>
          <a:p>
            <a:pPr marL="990600" lvl="1" indent="-533400" eaLnBrk="1" hangingPunct="1">
              <a:buFont typeface="Arial" charset="0"/>
              <a:buAutoNum type="alphaLcPeriod"/>
            </a:pPr>
            <a:r>
              <a:rPr lang="en-US" smtClean="0"/>
              <a:t>1</a:t>
            </a:r>
          </a:p>
          <a:p>
            <a:pPr marL="990600" lvl="1" indent="-533400" eaLnBrk="1" hangingPunct="1">
              <a:buFont typeface="Arial" charset="0"/>
              <a:buAutoNum type="alphaLcPeriod"/>
            </a:pPr>
            <a:r>
              <a:rPr lang="en-US" smtClean="0"/>
              <a:t>3</a:t>
            </a:r>
          </a:p>
          <a:p>
            <a:pPr marL="990600" lvl="1" indent="-533400" eaLnBrk="1" hangingPunct="1">
              <a:buFont typeface="Arial" charset="0"/>
              <a:buAutoNum type="alphaLcPeriod"/>
            </a:pPr>
            <a:r>
              <a:rPr lang="en-US" smtClean="0"/>
              <a:t>5</a:t>
            </a:r>
          </a:p>
          <a:p>
            <a:pPr marL="990600" lvl="1" indent="-533400" eaLnBrk="1" hangingPunct="1">
              <a:buFont typeface="Arial" charset="0"/>
              <a:buAutoNum type="alphaLcPeriod"/>
            </a:pPr>
            <a:r>
              <a:rPr lang="en-US" smtClean="0"/>
              <a:t>10</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p:txBody>
          <a:bodyPr/>
          <a:lstStyle/>
          <a:p>
            <a:pPr eaLnBrk="1" hangingPunct="1"/>
            <a:r>
              <a:rPr lang="en-US" sz="4000" smtClean="0"/>
              <a:t>Safe Sanctuary Examination</a:t>
            </a:r>
          </a:p>
        </p:txBody>
      </p:sp>
      <p:sp>
        <p:nvSpPr>
          <p:cNvPr id="48131"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Answer</a:t>
            </a:r>
          </a:p>
          <a:p>
            <a:pPr marL="609600" indent="-609600" eaLnBrk="1" hangingPunct="1">
              <a:buFont typeface="Arial" charset="0"/>
              <a:buAutoNum type="arabicPeriod" startAt="2"/>
            </a:pPr>
            <a:r>
              <a:rPr lang="en-US" dirty="0" smtClean="0"/>
              <a:t>There should be at least a _____ year difference between the ages of the leader and the oldest child/youth</a:t>
            </a:r>
          </a:p>
          <a:p>
            <a:pPr marL="457200" lvl="1" indent="0" eaLnBrk="1" hangingPunct="1">
              <a:buNone/>
            </a:pPr>
            <a:r>
              <a:rPr lang="en-US" dirty="0"/>
              <a:t>b</a:t>
            </a:r>
            <a:r>
              <a:rPr lang="en-US" dirty="0" smtClean="0"/>
              <a:t>.  </a:t>
            </a:r>
            <a:r>
              <a:rPr lang="en-US" dirty="0"/>
              <a:t>3</a:t>
            </a:r>
            <a:endParaRPr lang="en-US" dirty="0" smtClean="0"/>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12329844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pPr eaLnBrk="1" hangingPunct="1"/>
            <a:r>
              <a:rPr lang="en-US" sz="4000" smtClean="0"/>
              <a:t>Safe Sanctuary Examination</a:t>
            </a:r>
          </a:p>
        </p:txBody>
      </p:sp>
      <p:sp>
        <p:nvSpPr>
          <p:cNvPr id="49155"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MULTIPLE CHOICE – Select the best answer</a:t>
            </a:r>
          </a:p>
          <a:p>
            <a:pPr marL="609600" indent="-609600" eaLnBrk="1" hangingPunct="1">
              <a:buFont typeface="Arial" charset="0"/>
              <a:buNone/>
            </a:pPr>
            <a:r>
              <a:rPr lang="en-US" dirty="0" smtClean="0"/>
              <a:t>3.  There should be a minimum of ____ leaders/asst. leaders/adult volunteers per room or within line of sight</a:t>
            </a:r>
          </a:p>
          <a:p>
            <a:pPr marL="990600" lvl="1" indent="-533400" eaLnBrk="1" hangingPunct="1">
              <a:buFont typeface="Arial" charset="0"/>
              <a:buAutoNum type="alphaLcPeriod"/>
            </a:pPr>
            <a:r>
              <a:rPr lang="en-US" dirty="0" smtClean="0"/>
              <a:t>1</a:t>
            </a:r>
          </a:p>
          <a:p>
            <a:pPr marL="990600" lvl="1" indent="-533400" eaLnBrk="1" hangingPunct="1">
              <a:buFont typeface="Arial" charset="0"/>
              <a:buAutoNum type="alphaLcPeriod"/>
            </a:pPr>
            <a:r>
              <a:rPr lang="en-US" dirty="0" smtClean="0"/>
              <a:t>2</a:t>
            </a:r>
          </a:p>
          <a:p>
            <a:pPr marL="990600" lvl="1" indent="-533400" eaLnBrk="1" hangingPunct="1">
              <a:buFont typeface="Arial" charset="0"/>
              <a:buAutoNum type="alphaLcPeriod"/>
            </a:pPr>
            <a:r>
              <a:rPr lang="en-US" dirty="0" smtClean="0"/>
              <a:t>3</a:t>
            </a:r>
          </a:p>
          <a:p>
            <a:pPr marL="990600" lvl="1" indent="-533400" eaLnBrk="1" hangingPunct="1">
              <a:buFont typeface="Arial" charset="0"/>
              <a:buAutoNum type="alphaLcPeriod"/>
            </a:pPr>
            <a:r>
              <a:rPr lang="en-US" dirty="0" smtClean="0"/>
              <a:t>5</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pPr eaLnBrk="1" hangingPunct="1"/>
            <a:r>
              <a:rPr lang="en-US" sz="4000" smtClean="0"/>
              <a:t>Safe Sanctuary Examination</a:t>
            </a:r>
          </a:p>
        </p:txBody>
      </p:sp>
      <p:sp>
        <p:nvSpPr>
          <p:cNvPr id="49155"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Answer</a:t>
            </a:r>
          </a:p>
          <a:p>
            <a:pPr marL="609600" indent="-609600" eaLnBrk="1" hangingPunct="1">
              <a:buFont typeface="Arial" charset="0"/>
              <a:buAutoNum type="arabicPeriod" startAt="3"/>
            </a:pPr>
            <a:r>
              <a:rPr lang="en-US" dirty="0" smtClean="0"/>
              <a:t>There should be a minimum of ____ leaders/asst. leaders/adult volunteers per room or within line of sight</a:t>
            </a:r>
          </a:p>
          <a:p>
            <a:pPr marL="400050" lvl="1" indent="0" eaLnBrk="1" hangingPunct="1">
              <a:buNone/>
            </a:pPr>
            <a:endParaRPr lang="en-US" dirty="0"/>
          </a:p>
          <a:p>
            <a:pPr marL="400050" lvl="1" indent="0" eaLnBrk="1" hangingPunct="1">
              <a:buNone/>
            </a:pPr>
            <a:r>
              <a:rPr lang="en-US" dirty="0" smtClean="0"/>
              <a:t>b.  2</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3728210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p:txBody>
          <a:bodyPr/>
          <a:lstStyle/>
          <a:p>
            <a:pPr eaLnBrk="1" hangingPunct="1"/>
            <a:r>
              <a:rPr lang="en-US" sz="4000" smtClean="0"/>
              <a:t>Safe Sanctuary Examination</a:t>
            </a:r>
          </a:p>
        </p:txBody>
      </p:sp>
      <p:sp>
        <p:nvSpPr>
          <p:cNvPr id="50179" name="Rectangle 3"/>
          <p:cNvSpPr>
            <a:spLocks noGrp="1"/>
          </p:cNvSpPr>
          <p:nvPr>
            <p:ph type="body" idx="4294967295"/>
          </p:nvPr>
        </p:nvSpPr>
        <p:spPr>
          <a:xfrm>
            <a:off x="457200" y="1905000"/>
            <a:ext cx="8229600" cy="4221163"/>
          </a:xfrm>
        </p:spPr>
        <p:txBody>
          <a:bodyPr/>
          <a:lstStyle/>
          <a:p>
            <a:pPr marL="609600" indent="-609600" eaLnBrk="1" hangingPunct="1">
              <a:buNone/>
            </a:pPr>
            <a:r>
              <a:rPr lang="en-US" dirty="0"/>
              <a:t>MULTIPLE CHOICE – Select the best answer</a:t>
            </a:r>
          </a:p>
          <a:p>
            <a:pPr marL="609600" indent="-609600" eaLnBrk="1" hangingPunct="1">
              <a:buFont typeface="Arial" charset="0"/>
              <a:buNone/>
            </a:pPr>
            <a:r>
              <a:rPr lang="en-US" dirty="0" smtClean="0"/>
              <a:t>4.  Any act that humiliates, degrades, or threatens any child, youth, or vulnerable adult is what type of abuse?</a:t>
            </a:r>
          </a:p>
          <a:p>
            <a:pPr marL="990600" lvl="1" indent="-533400" eaLnBrk="1" hangingPunct="1">
              <a:buFont typeface="Arial" charset="0"/>
              <a:buAutoNum type="alphaLcPeriod"/>
            </a:pPr>
            <a:r>
              <a:rPr lang="en-US" dirty="0" smtClean="0"/>
              <a:t>Physical</a:t>
            </a:r>
          </a:p>
          <a:p>
            <a:pPr marL="990600" lvl="1" indent="-533400" eaLnBrk="1" hangingPunct="1">
              <a:buFont typeface="Arial" charset="0"/>
              <a:buAutoNum type="alphaLcPeriod"/>
            </a:pPr>
            <a:r>
              <a:rPr lang="en-US" dirty="0" smtClean="0"/>
              <a:t>Sexual</a:t>
            </a:r>
          </a:p>
          <a:p>
            <a:pPr marL="990600" lvl="1" indent="-533400" eaLnBrk="1" hangingPunct="1">
              <a:buFont typeface="Arial" charset="0"/>
              <a:buAutoNum type="alphaLcPeriod"/>
            </a:pPr>
            <a:r>
              <a:rPr lang="en-US" dirty="0" smtClean="0"/>
              <a:t>Verbal</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p:txBody>
          <a:bodyPr/>
          <a:lstStyle/>
          <a:p>
            <a:pPr eaLnBrk="1" hangingPunct="1"/>
            <a:r>
              <a:rPr lang="en-US" sz="4000" smtClean="0"/>
              <a:t>Safe Sanctuary Examination</a:t>
            </a:r>
          </a:p>
        </p:txBody>
      </p:sp>
      <p:sp>
        <p:nvSpPr>
          <p:cNvPr id="50179"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Answer</a:t>
            </a:r>
          </a:p>
          <a:p>
            <a:pPr marL="609600" indent="-609600" eaLnBrk="1" hangingPunct="1">
              <a:buFont typeface="Arial" charset="0"/>
              <a:buNone/>
            </a:pPr>
            <a:r>
              <a:rPr lang="en-US" dirty="0" smtClean="0"/>
              <a:t>4.  Any act that humiliates, degrades, or threatens any child, youth, or vulnerable adult is what type of abuse?</a:t>
            </a:r>
          </a:p>
          <a:p>
            <a:pPr marL="457200" lvl="1" indent="0" eaLnBrk="1" hangingPunct="1">
              <a:buNone/>
            </a:pPr>
            <a:r>
              <a:rPr lang="en-US" dirty="0" smtClean="0"/>
              <a:t>	c.  Verbal</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37584362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p:txBody>
          <a:bodyPr/>
          <a:lstStyle/>
          <a:p>
            <a:pPr eaLnBrk="1" hangingPunct="1"/>
            <a:r>
              <a:rPr lang="en-US" sz="4000" smtClean="0"/>
              <a:t>Safe Sanctuary Examination</a:t>
            </a:r>
          </a:p>
        </p:txBody>
      </p:sp>
      <p:sp>
        <p:nvSpPr>
          <p:cNvPr id="51203"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MULTIPLE CHOICE – Select the best answer</a:t>
            </a:r>
          </a:p>
          <a:p>
            <a:pPr marL="609600" indent="-609600" eaLnBrk="1" hangingPunct="1">
              <a:buFont typeface="Arial" charset="0"/>
              <a:buNone/>
            </a:pPr>
            <a:r>
              <a:rPr lang="en-US" dirty="0" smtClean="0"/>
              <a:t>5.  Which is </a:t>
            </a:r>
            <a:r>
              <a:rPr lang="en-US" b="1" dirty="0" smtClean="0"/>
              <a:t>not </a:t>
            </a:r>
            <a:r>
              <a:rPr lang="en-US" dirty="0" smtClean="0"/>
              <a:t>a form of sexual abuse?</a:t>
            </a:r>
          </a:p>
          <a:p>
            <a:pPr marL="990600" lvl="1" indent="-533400" eaLnBrk="1" hangingPunct="1">
              <a:buFont typeface="Arial" charset="0"/>
              <a:buAutoNum type="alphaLcPeriod"/>
            </a:pPr>
            <a:r>
              <a:rPr lang="en-US" dirty="0" smtClean="0"/>
              <a:t>Exposing children to pornographic movies or magazines</a:t>
            </a:r>
          </a:p>
          <a:p>
            <a:pPr marL="990600" lvl="1" indent="-533400" eaLnBrk="1" hangingPunct="1">
              <a:buFont typeface="Arial" charset="0"/>
              <a:buAutoNum type="alphaLcPeriod"/>
            </a:pPr>
            <a:r>
              <a:rPr lang="en-US" dirty="0" err="1" smtClean="0"/>
              <a:t>Fonding</a:t>
            </a:r>
            <a:r>
              <a:rPr lang="en-US" dirty="0" smtClean="0"/>
              <a:t>, touching, or kissing a child’s private areas</a:t>
            </a:r>
          </a:p>
          <a:p>
            <a:pPr marL="990600" lvl="1" indent="-533400" eaLnBrk="1" hangingPunct="1">
              <a:buFont typeface="Arial" charset="0"/>
              <a:buAutoNum type="alphaLcPeriod"/>
            </a:pPr>
            <a:r>
              <a:rPr lang="en-US" dirty="0" smtClean="0"/>
              <a:t>Touching a child where his/her bathing suit would not be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p:txBody>
          <a:bodyPr/>
          <a:lstStyle/>
          <a:p>
            <a:pPr eaLnBrk="1" hangingPunct="1"/>
            <a:r>
              <a:rPr lang="en-US" sz="4000" smtClean="0"/>
              <a:t>Safe Sanctuary Examination</a:t>
            </a:r>
          </a:p>
        </p:txBody>
      </p:sp>
      <p:sp>
        <p:nvSpPr>
          <p:cNvPr id="51203"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Answer</a:t>
            </a:r>
          </a:p>
          <a:p>
            <a:pPr marL="609600" indent="-609600" eaLnBrk="1" hangingPunct="1">
              <a:buFont typeface="Arial" charset="0"/>
              <a:buAutoNum type="arabicPeriod" startAt="5"/>
            </a:pPr>
            <a:r>
              <a:rPr lang="en-US" dirty="0" smtClean="0"/>
              <a:t>Which is </a:t>
            </a:r>
            <a:r>
              <a:rPr lang="en-US" b="1" dirty="0" smtClean="0"/>
              <a:t>not</a:t>
            </a:r>
            <a:r>
              <a:rPr lang="en-US" dirty="0" smtClean="0"/>
              <a:t> a form of sexual abuse?</a:t>
            </a:r>
          </a:p>
          <a:p>
            <a:pPr marL="0" indent="0" eaLnBrk="1" hangingPunct="1">
              <a:buNone/>
            </a:pPr>
            <a:endParaRPr lang="en-US" dirty="0" smtClean="0"/>
          </a:p>
          <a:p>
            <a:pPr marL="457200" lvl="1" indent="0" eaLnBrk="1" hangingPunct="1">
              <a:buNone/>
            </a:pPr>
            <a:r>
              <a:rPr lang="en-US" dirty="0" smtClean="0"/>
              <a:t>c.  Touching a child where his/her bathing suit would not be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38751424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p:txBody>
          <a:bodyPr/>
          <a:lstStyle/>
          <a:p>
            <a:pPr eaLnBrk="1" hangingPunct="1"/>
            <a:r>
              <a:rPr lang="en-US" sz="4000" smtClean="0"/>
              <a:t>Safe Sanctuary Examination</a:t>
            </a:r>
          </a:p>
        </p:txBody>
      </p:sp>
      <p:sp>
        <p:nvSpPr>
          <p:cNvPr id="52227"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MULTIPLE CHOICE – Select the best answer</a:t>
            </a:r>
          </a:p>
          <a:p>
            <a:pPr marL="609600" indent="-609600" eaLnBrk="1" hangingPunct="1">
              <a:buFont typeface="Arial" charset="0"/>
              <a:buNone/>
            </a:pPr>
            <a:r>
              <a:rPr lang="en-US" dirty="0" smtClean="0"/>
              <a:t>6.	</a:t>
            </a:r>
            <a:r>
              <a:rPr lang="en-US" b="1" dirty="0" smtClean="0"/>
              <a:t>Event/program leaders </a:t>
            </a:r>
            <a:r>
              <a:rPr lang="en-US" dirty="0" smtClean="0"/>
              <a:t>who work with </a:t>
            </a:r>
            <a:r>
              <a:rPr lang="en-US" dirty="0" smtClean="0"/>
              <a:t>children or youth must </a:t>
            </a:r>
            <a:r>
              <a:rPr lang="en-US" dirty="0" smtClean="0"/>
              <a:t>be a minimum age of:</a:t>
            </a:r>
          </a:p>
          <a:p>
            <a:pPr marL="990600" lvl="1" indent="-533400" eaLnBrk="1" hangingPunct="1">
              <a:buFont typeface="Arial" charset="0"/>
              <a:buAutoNum type="alphaLcPeriod"/>
            </a:pPr>
            <a:r>
              <a:rPr lang="en-US" dirty="0" smtClean="0"/>
              <a:t>16</a:t>
            </a:r>
          </a:p>
          <a:p>
            <a:pPr marL="990600" lvl="1" indent="-533400" eaLnBrk="1" hangingPunct="1">
              <a:buFont typeface="Arial" charset="0"/>
              <a:buAutoNum type="alphaLcPeriod"/>
            </a:pPr>
            <a:r>
              <a:rPr lang="en-US" dirty="0" smtClean="0"/>
              <a:t>18</a:t>
            </a:r>
          </a:p>
          <a:p>
            <a:pPr marL="990600" lvl="1" indent="-533400" eaLnBrk="1" hangingPunct="1">
              <a:buFont typeface="Arial" charset="0"/>
              <a:buAutoNum type="alphaLcPeriod"/>
            </a:pPr>
            <a:r>
              <a:rPr lang="en-US" dirty="0" smtClean="0"/>
              <a:t>21</a:t>
            </a:r>
          </a:p>
          <a:p>
            <a:pPr marL="990600" lvl="1" indent="-533400" eaLnBrk="1" hangingPunct="1">
              <a:buFont typeface="Arial" charset="0"/>
              <a:buAutoNum type="alphaLcPeriod"/>
            </a:pPr>
            <a:r>
              <a:rPr lang="en-US" dirty="0" smtClean="0"/>
              <a:t>25</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a:xfrm>
            <a:off x="457200" y="304800"/>
            <a:ext cx="8229600" cy="1143000"/>
          </a:xfrm>
        </p:spPr>
        <p:txBody>
          <a:bodyPr/>
          <a:lstStyle/>
          <a:p>
            <a:pPr eaLnBrk="1" hangingPunct="1"/>
            <a:r>
              <a:rPr lang="en-US" sz="4000" smtClean="0"/>
              <a:t>Steps to Safe Sanctuary</a:t>
            </a:r>
            <a:br>
              <a:rPr lang="en-US" sz="4000" smtClean="0"/>
            </a:br>
            <a:endParaRPr lang="en-US" sz="4000" smtClean="0"/>
          </a:p>
        </p:txBody>
      </p:sp>
      <p:sp>
        <p:nvSpPr>
          <p:cNvPr id="17410" name="Content Placeholder 2"/>
          <p:cNvSpPr>
            <a:spLocks noGrp="1"/>
          </p:cNvSpPr>
          <p:nvPr>
            <p:ph idx="4294967295"/>
          </p:nvPr>
        </p:nvSpPr>
        <p:spPr>
          <a:xfrm>
            <a:off x="533400" y="1600200"/>
            <a:ext cx="8229600" cy="4876800"/>
          </a:xfrm>
        </p:spPr>
        <p:txBody>
          <a:bodyPr/>
          <a:lstStyle/>
          <a:p>
            <a:pPr marL="514350" indent="-514350" algn="ctr" eaLnBrk="1" hangingPunct="1">
              <a:buFont typeface="Arial" charset="0"/>
              <a:buAutoNum type="arabicPeriod"/>
            </a:pPr>
            <a:r>
              <a:rPr lang="en-US" dirty="0" smtClean="0"/>
              <a:t>Submit an </a:t>
            </a:r>
            <a:r>
              <a:rPr lang="en-US" dirty="0" smtClean="0"/>
              <a:t>application along with a copy of your driver’s license</a:t>
            </a:r>
            <a:endParaRPr lang="en-US" dirty="0" smtClean="0"/>
          </a:p>
          <a:p>
            <a:pPr marL="514350" indent="-514350" eaLnBrk="1" hangingPunct="1">
              <a:buFont typeface="Arial" charset="0"/>
              <a:buNone/>
            </a:pPr>
            <a:endParaRPr lang="en-US" sz="1400" dirty="0" smtClean="0"/>
          </a:p>
          <a:p>
            <a:pPr lvl="1" eaLnBrk="1" hangingPunct="1">
              <a:buFontTx/>
              <a:buChar char="•"/>
            </a:pPr>
            <a:r>
              <a:rPr lang="en-US" sz="2400" dirty="0" smtClean="0"/>
              <a:t>By signing the application, the applicant gives permission to have references checked and background screening completed by the appropriate authorities each year for 5 years.  </a:t>
            </a:r>
          </a:p>
          <a:p>
            <a:pPr marL="514350" indent="-514350" eaLnBrk="1" hangingPunct="1">
              <a:buFont typeface="Arial" charset="0"/>
              <a:buNone/>
            </a:pPr>
            <a:endParaRPr lang="en-US" sz="2400" dirty="0" smtClean="0"/>
          </a:p>
          <a:p>
            <a:pPr lvl="1" eaLnBrk="1" hangingPunct="1">
              <a:buFontTx/>
              <a:buChar char="•"/>
            </a:pPr>
            <a:r>
              <a:rPr lang="en-US" sz="2400" dirty="0" smtClean="0"/>
              <a:t>The application also provides opportunity for any applicant to disclose information to help in the screening process, as well as provide contact and emergency information for each applicant.</a:t>
            </a:r>
          </a:p>
        </p:txBody>
      </p:sp>
      <p:sp>
        <p:nvSpPr>
          <p:cNvPr id="4" name="Rectangle 3"/>
          <p:cNvSpPr>
            <a:spLocks noChangeArrowheads="1"/>
          </p:cNvSpPr>
          <p:nvPr/>
        </p:nvSpPr>
        <p:spPr bwMode="auto">
          <a:xfrm flipV="1">
            <a:off x="1600200" y="9906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p:txBody>
          <a:bodyPr/>
          <a:lstStyle/>
          <a:p>
            <a:pPr eaLnBrk="1" hangingPunct="1"/>
            <a:r>
              <a:rPr lang="en-US" sz="4000" smtClean="0"/>
              <a:t>Safe Sanctuary Examination</a:t>
            </a:r>
          </a:p>
        </p:txBody>
      </p:sp>
      <p:sp>
        <p:nvSpPr>
          <p:cNvPr id="52227"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Answer</a:t>
            </a:r>
          </a:p>
          <a:p>
            <a:pPr marL="609600" indent="-609600" eaLnBrk="1" hangingPunct="1">
              <a:buFont typeface="Arial" charset="0"/>
              <a:buAutoNum type="arabicPeriod" startAt="6"/>
            </a:pPr>
            <a:r>
              <a:rPr lang="en-US" dirty="0" smtClean="0"/>
              <a:t>Event/program leaders who work with children, youth, or </a:t>
            </a:r>
            <a:r>
              <a:rPr lang="en-US" dirty="0" err="1" smtClean="0"/>
              <a:t>vulnerables</a:t>
            </a:r>
            <a:r>
              <a:rPr lang="en-US" dirty="0" smtClean="0"/>
              <a:t> must be a minimum age of:</a:t>
            </a:r>
          </a:p>
          <a:p>
            <a:pPr marL="609600" indent="-609600" eaLnBrk="1" hangingPunct="1">
              <a:buFont typeface="Arial" charset="0"/>
              <a:buAutoNum type="arabicPeriod" startAt="6"/>
            </a:pPr>
            <a:endParaRPr lang="en-US" dirty="0"/>
          </a:p>
          <a:p>
            <a:pPr marL="800100" lvl="2" indent="0" eaLnBrk="1" hangingPunct="1">
              <a:buNone/>
            </a:pPr>
            <a:r>
              <a:rPr lang="en-US" sz="3200" dirty="0" smtClean="0"/>
              <a:t>c.  21</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36007979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p:txBody>
          <a:bodyPr/>
          <a:lstStyle/>
          <a:p>
            <a:pPr eaLnBrk="1" hangingPunct="1"/>
            <a:r>
              <a:rPr lang="en-US" sz="4000" smtClean="0"/>
              <a:t>Safe Sanctuary Examination</a:t>
            </a:r>
          </a:p>
        </p:txBody>
      </p:sp>
      <p:sp>
        <p:nvSpPr>
          <p:cNvPr id="53251"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sz="2800" dirty="0" smtClean="0"/>
              <a:t>MULTIPLE CHOICE – Select the best answer</a:t>
            </a:r>
          </a:p>
          <a:p>
            <a:pPr marL="609600" indent="-609600" eaLnBrk="1" hangingPunct="1">
              <a:buFont typeface="Arial" charset="0"/>
              <a:buNone/>
            </a:pPr>
            <a:r>
              <a:rPr lang="en-US" sz="2800" dirty="0" smtClean="0"/>
              <a:t>7.  The requirements to be a volunteer with </a:t>
            </a:r>
            <a:r>
              <a:rPr lang="en-US" sz="2800" dirty="0" smtClean="0"/>
              <a:t>children</a:t>
            </a:r>
            <a:r>
              <a:rPr lang="en-US" sz="2800" dirty="0"/>
              <a:t> </a:t>
            </a:r>
            <a:r>
              <a:rPr lang="en-US" sz="2800" dirty="0" smtClean="0"/>
              <a:t>or</a:t>
            </a:r>
            <a:r>
              <a:rPr lang="en-US" sz="2800" dirty="0" smtClean="0"/>
              <a:t> youth </a:t>
            </a:r>
            <a:r>
              <a:rPr lang="en-US" sz="2800" dirty="0" smtClean="0"/>
              <a:t>are:</a:t>
            </a:r>
          </a:p>
          <a:p>
            <a:pPr marL="990600" lvl="1" indent="-533400" eaLnBrk="1" hangingPunct="1">
              <a:buFont typeface="Arial" charset="0"/>
              <a:buAutoNum type="alphaLcPeriod"/>
            </a:pPr>
            <a:r>
              <a:rPr lang="en-US" sz="2400" dirty="0" smtClean="0"/>
              <a:t>Submit a safe sanctuary application</a:t>
            </a:r>
          </a:p>
          <a:p>
            <a:pPr marL="990600" lvl="1" indent="-533400" eaLnBrk="1" hangingPunct="1">
              <a:buFont typeface="Arial" charset="0"/>
              <a:buAutoNum type="alphaLcPeriod"/>
            </a:pPr>
            <a:r>
              <a:rPr lang="en-US" sz="2400" dirty="0" smtClean="0"/>
              <a:t>Provide at least </a:t>
            </a:r>
            <a:r>
              <a:rPr lang="en-US" sz="2400" dirty="0" smtClean="0"/>
              <a:t>three references </a:t>
            </a:r>
            <a:r>
              <a:rPr lang="en-US" sz="2400" dirty="0" smtClean="0"/>
              <a:t>not from direct relatives</a:t>
            </a:r>
          </a:p>
          <a:p>
            <a:pPr marL="990600" lvl="1" indent="-533400" eaLnBrk="1" hangingPunct="1">
              <a:buFont typeface="Arial" charset="0"/>
              <a:buAutoNum type="alphaLcPeriod"/>
            </a:pPr>
            <a:r>
              <a:rPr lang="en-US" sz="2400" dirty="0" smtClean="0"/>
              <a:t>Annual criminal history background check</a:t>
            </a:r>
          </a:p>
          <a:p>
            <a:pPr marL="990600" lvl="1" indent="-533400" eaLnBrk="1" hangingPunct="1">
              <a:buFont typeface="Arial" charset="0"/>
              <a:buAutoNum type="alphaLcPeriod"/>
            </a:pPr>
            <a:r>
              <a:rPr lang="en-US" sz="2400" dirty="0" smtClean="0"/>
              <a:t>Complete safe sanctuary training</a:t>
            </a:r>
          </a:p>
          <a:p>
            <a:pPr marL="990600" lvl="1" indent="-533400" eaLnBrk="1" hangingPunct="1">
              <a:buFont typeface="Arial" charset="0"/>
              <a:buAutoNum type="alphaLcPeriod"/>
            </a:pPr>
            <a:r>
              <a:rPr lang="en-US" sz="2400" dirty="0" smtClean="0"/>
              <a:t>All of the above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p:txBody>
          <a:bodyPr/>
          <a:lstStyle/>
          <a:p>
            <a:pPr eaLnBrk="1" hangingPunct="1"/>
            <a:r>
              <a:rPr lang="en-US" sz="4000" smtClean="0"/>
              <a:t>Safe Sanctuary Examination</a:t>
            </a:r>
          </a:p>
        </p:txBody>
      </p:sp>
      <p:sp>
        <p:nvSpPr>
          <p:cNvPr id="53251"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sz="2800" dirty="0" smtClean="0"/>
              <a:t>Answer</a:t>
            </a:r>
          </a:p>
          <a:p>
            <a:pPr marL="609600" indent="-609600" eaLnBrk="1" hangingPunct="1">
              <a:buFont typeface="Arial" charset="0"/>
              <a:buAutoNum type="arabicPeriod" startAt="7"/>
            </a:pPr>
            <a:r>
              <a:rPr lang="en-US" sz="2800" dirty="0" smtClean="0"/>
              <a:t>The requirements to be a volunteer with </a:t>
            </a:r>
            <a:r>
              <a:rPr lang="en-US" sz="2800" dirty="0" smtClean="0"/>
              <a:t>children</a:t>
            </a:r>
            <a:r>
              <a:rPr lang="en-US" sz="2800" dirty="0"/>
              <a:t> </a:t>
            </a:r>
            <a:r>
              <a:rPr lang="en-US" sz="2800" dirty="0" smtClean="0"/>
              <a:t>or</a:t>
            </a:r>
            <a:r>
              <a:rPr lang="en-US" sz="2800" dirty="0" smtClean="0"/>
              <a:t> youth </a:t>
            </a:r>
            <a:r>
              <a:rPr lang="en-US" sz="2800" dirty="0" smtClean="0"/>
              <a:t>are:</a:t>
            </a:r>
          </a:p>
          <a:p>
            <a:pPr marL="0" indent="0" eaLnBrk="1" hangingPunct="1">
              <a:buNone/>
            </a:pPr>
            <a:endParaRPr lang="en-US" dirty="0" smtClean="0"/>
          </a:p>
          <a:p>
            <a:pPr marL="857250" lvl="2" indent="0" eaLnBrk="1" hangingPunct="1">
              <a:buNone/>
            </a:pPr>
            <a:r>
              <a:rPr lang="en-US" sz="3200" dirty="0" smtClean="0"/>
              <a:t>e.  All of the above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3391206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p:txBody>
          <a:bodyPr/>
          <a:lstStyle/>
          <a:p>
            <a:pPr eaLnBrk="1" hangingPunct="1"/>
            <a:r>
              <a:rPr lang="en-US" sz="4000" smtClean="0"/>
              <a:t>Safe Sanctuary Examination</a:t>
            </a:r>
          </a:p>
        </p:txBody>
      </p:sp>
      <p:sp>
        <p:nvSpPr>
          <p:cNvPr id="54275"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MULTIPLE CHOICE – Select the best answer</a:t>
            </a:r>
          </a:p>
          <a:p>
            <a:pPr marL="609600" indent="-609600" eaLnBrk="1" hangingPunct="1">
              <a:buFont typeface="Arial" charset="0"/>
              <a:buNone/>
            </a:pPr>
            <a:r>
              <a:rPr lang="en-US" dirty="0" smtClean="0"/>
              <a:t>8.  Which is </a:t>
            </a:r>
            <a:r>
              <a:rPr lang="en-US" b="1" dirty="0" smtClean="0"/>
              <a:t>not</a:t>
            </a:r>
            <a:r>
              <a:rPr lang="en-US" dirty="0" smtClean="0"/>
              <a:t> a step to be taken if abuse is suspected:</a:t>
            </a:r>
          </a:p>
          <a:p>
            <a:pPr marL="990600" lvl="1" indent="-533400" eaLnBrk="1" hangingPunct="1">
              <a:buFont typeface="Arial" charset="0"/>
              <a:buAutoNum type="alphaLcPeriod"/>
            </a:pPr>
            <a:r>
              <a:rPr lang="en-US" dirty="0" smtClean="0"/>
              <a:t>Address the immediate needs of the victim</a:t>
            </a:r>
          </a:p>
          <a:p>
            <a:pPr marL="990600" lvl="1" indent="-533400" eaLnBrk="1" hangingPunct="1">
              <a:buFont typeface="Arial" charset="0"/>
              <a:buAutoNum type="alphaLcPeriod"/>
            </a:pPr>
            <a:r>
              <a:rPr lang="en-US" dirty="0" smtClean="0"/>
              <a:t>Remove the accused from further contact with children, youth, and vulnerable adults</a:t>
            </a:r>
          </a:p>
          <a:p>
            <a:pPr marL="990600" lvl="1" indent="-533400" eaLnBrk="1" hangingPunct="1">
              <a:buFont typeface="Arial" charset="0"/>
              <a:buAutoNum type="alphaLcPeriod"/>
            </a:pPr>
            <a:r>
              <a:rPr lang="en-US" dirty="0" smtClean="0"/>
              <a:t>Treat the accused with respect and dignity</a:t>
            </a:r>
          </a:p>
          <a:p>
            <a:pPr marL="990600" lvl="1" indent="-533400" eaLnBrk="1" hangingPunct="1">
              <a:buFont typeface="Arial" charset="0"/>
              <a:buAutoNum type="alphaLcPeriod"/>
            </a:pPr>
            <a:r>
              <a:rPr lang="en-US" dirty="0" smtClean="0"/>
              <a:t>None of the above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p:txBody>
          <a:bodyPr/>
          <a:lstStyle/>
          <a:p>
            <a:pPr eaLnBrk="1" hangingPunct="1"/>
            <a:r>
              <a:rPr lang="en-US" sz="4000" smtClean="0"/>
              <a:t>Safe Sanctuary Examination</a:t>
            </a:r>
          </a:p>
        </p:txBody>
      </p:sp>
      <p:sp>
        <p:nvSpPr>
          <p:cNvPr id="54275"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Answer</a:t>
            </a:r>
          </a:p>
          <a:p>
            <a:pPr marL="609600" indent="-609600" eaLnBrk="1" hangingPunct="1">
              <a:buFont typeface="Arial" charset="0"/>
              <a:buAutoNum type="arabicPeriod" startAt="8"/>
            </a:pPr>
            <a:r>
              <a:rPr lang="en-US" dirty="0" smtClean="0"/>
              <a:t>Which is </a:t>
            </a:r>
            <a:r>
              <a:rPr lang="en-US" b="1" dirty="0" smtClean="0"/>
              <a:t>not</a:t>
            </a:r>
            <a:r>
              <a:rPr lang="en-US" dirty="0" smtClean="0"/>
              <a:t> a step to be taken if abuse is suspected:</a:t>
            </a:r>
          </a:p>
          <a:p>
            <a:pPr marL="0" indent="0" eaLnBrk="1" hangingPunct="1">
              <a:buNone/>
            </a:pPr>
            <a:endParaRPr lang="en-US" dirty="0" smtClean="0"/>
          </a:p>
          <a:p>
            <a:pPr marL="857250" lvl="2" indent="0" eaLnBrk="1" hangingPunct="1">
              <a:buNone/>
            </a:pPr>
            <a:r>
              <a:rPr lang="en-US" sz="3200" dirty="0" smtClean="0"/>
              <a:t>d.  None of the above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32648653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p:txBody>
          <a:bodyPr/>
          <a:lstStyle/>
          <a:p>
            <a:pPr eaLnBrk="1" hangingPunct="1"/>
            <a:r>
              <a:rPr lang="en-US" sz="4000" smtClean="0"/>
              <a:t>Safe Sanctuary Examination</a:t>
            </a:r>
          </a:p>
        </p:txBody>
      </p:sp>
      <p:sp>
        <p:nvSpPr>
          <p:cNvPr id="55299"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smtClean="0"/>
              <a:t>MULTIPLE CHOICE – Select the best answer</a:t>
            </a:r>
          </a:p>
          <a:p>
            <a:pPr marL="609600" indent="-609600" eaLnBrk="1" hangingPunct="1">
              <a:buFont typeface="Arial" charset="0"/>
              <a:buNone/>
            </a:pPr>
            <a:r>
              <a:rPr lang="en-US" smtClean="0"/>
              <a:t>9.  Sexual abuse includes the following:</a:t>
            </a:r>
          </a:p>
          <a:p>
            <a:pPr marL="990600" lvl="1" indent="-533400" eaLnBrk="1" hangingPunct="1">
              <a:buFont typeface="Arial" charset="0"/>
              <a:buAutoNum type="alphaLcPeriod"/>
            </a:pPr>
            <a:r>
              <a:rPr lang="en-US" smtClean="0"/>
              <a:t>Displaying sexually visual materials</a:t>
            </a:r>
          </a:p>
          <a:p>
            <a:pPr marL="990600" lvl="1" indent="-533400" eaLnBrk="1" hangingPunct="1">
              <a:buFont typeface="Arial" charset="0"/>
              <a:buAutoNum type="alphaLcPeriod"/>
            </a:pPr>
            <a:r>
              <a:rPr lang="en-US" smtClean="0"/>
              <a:t>Making sexual comments about another person’s body</a:t>
            </a:r>
          </a:p>
          <a:p>
            <a:pPr marL="990600" lvl="1" indent="-533400" eaLnBrk="1" hangingPunct="1">
              <a:buFont typeface="Arial" charset="0"/>
              <a:buAutoNum type="alphaLcPeriod"/>
            </a:pPr>
            <a:r>
              <a:rPr lang="en-US" smtClean="0"/>
              <a:t>Kissing</a:t>
            </a:r>
          </a:p>
          <a:p>
            <a:pPr marL="990600" lvl="1" indent="-533400" eaLnBrk="1" hangingPunct="1">
              <a:buFont typeface="Arial" charset="0"/>
              <a:buAutoNum type="alphaLcPeriod"/>
            </a:pPr>
            <a:r>
              <a:rPr lang="en-US" smtClean="0"/>
              <a:t>All of the above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p:txBody>
          <a:bodyPr/>
          <a:lstStyle/>
          <a:p>
            <a:pPr eaLnBrk="1" hangingPunct="1"/>
            <a:r>
              <a:rPr lang="en-US" sz="4000" smtClean="0"/>
              <a:t>Safe Sanctuary Examination</a:t>
            </a:r>
          </a:p>
        </p:txBody>
      </p:sp>
      <p:sp>
        <p:nvSpPr>
          <p:cNvPr id="55299"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Answer</a:t>
            </a:r>
          </a:p>
          <a:p>
            <a:pPr marL="609600" indent="-609600" eaLnBrk="1" hangingPunct="1">
              <a:buFont typeface="Arial" charset="0"/>
              <a:buNone/>
            </a:pPr>
            <a:r>
              <a:rPr lang="en-US" dirty="0" smtClean="0"/>
              <a:t>9.  Sexual abuse includes the following:</a:t>
            </a:r>
          </a:p>
          <a:p>
            <a:pPr marL="990600" lvl="1" indent="-533400" eaLnBrk="1" hangingPunct="1">
              <a:buFont typeface="Arial" charset="0"/>
              <a:buAutoNum type="alphaLcPeriod"/>
            </a:pPr>
            <a:endParaRPr lang="en-US" dirty="0"/>
          </a:p>
          <a:p>
            <a:pPr marL="457200" lvl="1" indent="0" eaLnBrk="1" hangingPunct="1">
              <a:buNone/>
            </a:pPr>
            <a:r>
              <a:rPr lang="en-US" dirty="0" smtClean="0"/>
              <a:t>	d.  All of the above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19128023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p:txBody>
          <a:bodyPr/>
          <a:lstStyle/>
          <a:p>
            <a:pPr eaLnBrk="1" hangingPunct="1"/>
            <a:r>
              <a:rPr lang="en-US" sz="4000" smtClean="0"/>
              <a:t>Safe Sanctuary Examination</a:t>
            </a:r>
          </a:p>
        </p:txBody>
      </p:sp>
      <p:sp>
        <p:nvSpPr>
          <p:cNvPr id="56323"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TRUE/FALSE</a:t>
            </a:r>
          </a:p>
          <a:p>
            <a:pPr marL="609600" indent="-609600" eaLnBrk="1" hangingPunct="1">
              <a:buFont typeface="Arial" charset="0"/>
              <a:buNone/>
            </a:pPr>
            <a:r>
              <a:rPr lang="en-US" dirty="0" smtClean="0"/>
              <a:t>10.  No one leader should be alone at any time with any one </a:t>
            </a:r>
            <a:r>
              <a:rPr lang="en-US" dirty="0" smtClean="0"/>
              <a:t>child</a:t>
            </a:r>
            <a:r>
              <a:rPr lang="en-US" dirty="0"/>
              <a:t> </a:t>
            </a:r>
            <a:r>
              <a:rPr lang="en-US" dirty="0" smtClean="0"/>
              <a:t>or youth.</a:t>
            </a:r>
            <a:endParaRPr lang="en-US" dirty="0" smtClean="0"/>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p:txBody>
          <a:bodyPr/>
          <a:lstStyle/>
          <a:p>
            <a:pPr eaLnBrk="1" hangingPunct="1"/>
            <a:r>
              <a:rPr lang="en-US" sz="4000" smtClean="0"/>
              <a:t>Safe Sanctuary Examination</a:t>
            </a:r>
          </a:p>
        </p:txBody>
      </p:sp>
      <p:sp>
        <p:nvSpPr>
          <p:cNvPr id="56323" name="Rectangle 3"/>
          <p:cNvSpPr>
            <a:spLocks noGrp="1"/>
          </p:cNvSpPr>
          <p:nvPr>
            <p:ph type="body" idx="4294967295"/>
          </p:nvPr>
        </p:nvSpPr>
        <p:spPr>
          <a:xfrm>
            <a:off x="457200" y="1905000"/>
            <a:ext cx="8229600" cy="4221163"/>
          </a:xfrm>
        </p:spPr>
        <p:txBody>
          <a:bodyPr/>
          <a:lstStyle/>
          <a:p>
            <a:pPr marL="0" indent="0" eaLnBrk="1" hangingPunct="1">
              <a:buNone/>
            </a:pPr>
            <a:r>
              <a:rPr lang="en-US" dirty="0" smtClean="0"/>
              <a:t>Answer</a:t>
            </a:r>
          </a:p>
          <a:p>
            <a:pPr marL="609600" indent="-609600" eaLnBrk="1" hangingPunct="1">
              <a:buFont typeface="Arial" charset="0"/>
              <a:buAutoNum type="arabicPeriod" startAt="10"/>
            </a:pPr>
            <a:r>
              <a:rPr lang="en-US" dirty="0" smtClean="0"/>
              <a:t>No one leader should be alone at any time with any one </a:t>
            </a:r>
            <a:r>
              <a:rPr lang="en-US" dirty="0" smtClean="0"/>
              <a:t>child or youth</a:t>
            </a:r>
            <a:r>
              <a:rPr lang="en-US" dirty="0"/>
              <a:t>.</a:t>
            </a:r>
            <a:endParaRPr lang="en-US" dirty="0" smtClean="0"/>
          </a:p>
          <a:p>
            <a:pPr marL="0" indent="0" eaLnBrk="1" hangingPunct="1">
              <a:buNone/>
            </a:pPr>
            <a:endParaRPr lang="en-US" dirty="0"/>
          </a:p>
          <a:p>
            <a:pPr marL="0" indent="0" algn="ctr" eaLnBrk="1" hangingPunct="1">
              <a:buNone/>
            </a:pPr>
            <a:r>
              <a:rPr lang="en-US" dirty="0" smtClean="0"/>
              <a:t>TRUE</a:t>
            </a:r>
            <a:endParaRPr lang="en-US" dirty="0"/>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22971759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idx="4294967295"/>
          </p:nvPr>
        </p:nvSpPr>
        <p:spPr/>
        <p:txBody>
          <a:bodyPr/>
          <a:lstStyle/>
          <a:p>
            <a:pPr eaLnBrk="1" hangingPunct="1"/>
            <a:r>
              <a:rPr lang="en-US" sz="4000" smtClean="0"/>
              <a:t>Safe Sanctuary Examination</a:t>
            </a:r>
          </a:p>
        </p:txBody>
      </p:sp>
      <p:sp>
        <p:nvSpPr>
          <p:cNvPr id="58371"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TRUE/FALSE</a:t>
            </a:r>
          </a:p>
          <a:p>
            <a:pPr marL="609600" indent="-609600" eaLnBrk="1" hangingPunct="1">
              <a:buFont typeface="Arial" charset="0"/>
              <a:buAutoNum type="arabicPeriod" startAt="11"/>
            </a:pPr>
            <a:r>
              <a:rPr lang="en-US" dirty="0" smtClean="0"/>
              <a:t>During overnight events, it is acceptable for only one adult to sleep in a room with children or youth if that is the only space available.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304800"/>
            <a:ext cx="8229600" cy="457200"/>
          </a:xfrm>
        </p:spPr>
        <p:txBody>
          <a:bodyPr/>
          <a:lstStyle/>
          <a:p>
            <a:pPr eaLnBrk="1" hangingPunct="1"/>
            <a:r>
              <a:rPr lang="en-US" sz="4000" smtClean="0"/>
              <a:t>Steps to Safe Sanctuary</a:t>
            </a:r>
          </a:p>
        </p:txBody>
      </p:sp>
      <p:sp>
        <p:nvSpPr>
          <p:cNvPr id="18434" name="Content Placeholder 2"/>
          <p:cNvSpPr>
            <a:spLocks noGrp="1"/>
          </p:cNvSpPr>
          <p:nvPr>
            <p:ph idx="4294967295"/>
          </p:nvPr>
        </p:nvSpPr>
        <p:spPr>
          <a:xfrm>
            <a:off x="457200" y="1219200"/>
            <a:ext cx="8229600" cy="5181600"/>
          </a:xfrm>
        </p:spPr>
        <p:txBody>
          <a:bodyPr/>
          <a:lstStyle/>
          <a:p>
            <a:pPr marL="609600" indent="-609600" algn="ctr" eaLnBrk="1" hangingPunct="1">
              <a:buFont typeface="Arial" charset="0"/>
              <a:buAutoNum type="arabicPeriod" startAt="2"/>
            </a:pPr>
            <a:r>
              <a:rPr lang="en-US" dirty="0" smtClean="0"/>
              <a:t>Screening</a:t>
            </a:r>
          </a:p>
          <a:p>
            <a:pPr marL="609600" indent="-609600" algn="ctr" eaLnBrk="1" hangingPunct="1">
              <a:buFont typeface="Arial" charset="0"/>
              <a:buNone/>
            </a:pPr>
            <a:endParaRPr lang="en-US" sz="900" dirty="0" smtClean="0"/>
          </a:p>
          <a:p>
            <a:pPr marL="609600" indent="-609600" eaLnBrk="1" hangingPunct="1"/>
            <a:r>
              <a:rPr lang="en-US" sz="1800" dirty="0" smtClean="0"/>
              <a:t>The background screening will be completed by the company with which the Texas Annual Conference has a contract.</a:t>
            </a:r>
          </a:p>
          <a:p>
            <a:pPr marL="609600" indent="-609600" eaLnBrk="1" hangingPunct="1"/>
            <a:r>
              <a:rPr lang="en-US" sz="1800" dirty="0" smtClean="0"/>
              <a:t>Results of the screening shall be kept confidential</a:t>
            </a:r>
          </a:p>
          <a:p>
            <a:pPr marL="609600" indent="-609600" eaLnBrk="1" hangingPunct="1"/>
            <a:r>
              <a:rPr lang="en-US" sz="1800" dirty="0" smtClean="0"/>
              <a:t>The determination of whether a particular crime is serious enough to result in the rejection of an applicant shall be made by the church at its sole discretion.</a:t>
            </a:r>
          </a:p>
          <a:p>
            <a:pPr marL="609600" indent="-609600" eaLnBrk="1" hangingPunct="1"/>
            <a:r>
              <a:rPr lang="en-US" sz="1800" dirty="0" smtClean="0"/>
              <a:t>Without limiting those crimes which the church determines may be serious, the following examples are offered as guidelines:  criminal history of child abuse, whether physical, sexual, emotional, or neglectful; offenses of murder, rape, assault, domestic violence, or similar; and persons having a criminal history of a drug related conviction within the 5 years immediately prior to the application.</a:t>
            </a:r>
          </a:p>
          <a:p>
            <a:pPr marL="609600" indent="-609600" eaLnBrk="1" hangingPunct="1"/>
            <a:r>
              <a:rPr lang="en-US" sz="1800" dirty="0" smtClean="0"/>
              <a:t>Additionally, persons having a criminal history of DUI or DWI convictions within the 5 years immediately prior to the application shall not be allowed to act as a driver.</a:t>
            </a:r>
          </a:p>
          <a:p>
            <a:pPr marL="609600" indent="-609600" eaLnBrk="1" hangingPunct="1"/>
            <a:r>
              <a:rPr lang="en-US" sz="1800" dirty="0" smtClean="0"/>
              <a:t>An applicant may request to see the results of the background screening.</a:t>
            </a:r>
          </a:p>
        </p:txBody>
      </p:sp>
      <p:sp>
        <p:nvSpPr>
          <p:cNvPr id="4" name="Rectangle 3"/>
          <p:cNvSpPr>
            <a:spLocks noChangeArrowheads="1"/>
          </p:cNvSpPr>
          <p:nvPr/>
        </p:nvSpPr>
        <p:spPr bwMode="auto">
          <a:xfrm flipV="1">
            <a:off x="1600200" y="9906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idx="4294967295"/>
          </p:nvPr>
        </p:nvSpPr>
        <p:spPr/>
        <p:txBody>
          <a:bodyPr/>
          <a:lstStyle/>
          <a:p>
            <a:pPr eaLnBrk="1" hangingPunct="1"/>
            <a:r>
              <a:rPr lang="en-US" sz="4000" smtClean="0"/>
              <a:t>Safe Sanctuary Examination</a:t>
            </a:r>
          </a:p>
        </p:txBody>
      </p:sp>
      <p:sp>
        <p:nvSpPr>
          <p:cNvPr id="58371"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 Answer</a:t>
            </a:r>
          </a:p>
          <a:p>
            <a:pPr marL="609600" indent="-609600" eaLnBrk="1" hangingPunct="1">
              <a:buFont typeface="Arial" charset="0"/>
              <a:buAutoNum type="arabicPeriod" startAt="11"/>
            </a:pPr>
            <a:r>
              <a:rPr lang="en-US" dirty="0" smtClean="0"/>
              <a:t>During overnight events, it is acceptable for only one adult to sleep in </a:t>
            </a:r>
            <a:r>
              <a:rPr lang="en-US" dirty="0" smtClean="0"/>
              <a:t>a </a:t>
            </a:r>
            <a:r>
              <a:rPr lang="en-US" dirty="0" smtClean="0"/>
              <a:t>room with children or youth if that is the only space available.</a:t>
            </a:r>
          </a:p>
          <a:p>
            <a:pPr marL="609600" indent="-609600" eaLnBrk="1" hangingPunct="1">
              <a:buFont typeface="Arial" charset="0"/>
              <a:buAutoNum type="arabicPeriod" startAt="11"/>
            </a:pPr>
            <a:endParaRPr lang="en-US" dirty="0"/>
          </a:p>
          <a:p>
            <a:pPr marL="0" indent="0" algn="ctr" eaLnBrk="1" hangingPunct="1">
              <a:buNone/>
            </a:pPr>
            <a:r>
              <a:rPr lang="en-US" dirty="0" smtClean="0"/>
              <a:t>FALSE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42360373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idx="4294967295"/>
          </p:nvPr>
        </p:nvSpPr>
        <p:spPr/>
        <p:txBody>
          <a:bodyPr/>
          <a:lstStyle/>
          <a:p>
            <a:pPr eaLnBrk="1" hangingPunct="1"/>
            <a:r>
              <a:rPr lang="en-US" sz="4000" smtClean="0"/>
              <a:t>Safe Sanctuary Examination</a:t>
            </a:r>
          </a:p>
        </p:txBody>
      </p:sp>
      <p:sp>
        <p:nvSpPr>
          <p:cNvPr id="59395"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TRUE/FALSE</a:t>
            </a:r>
          </a:p>
          <a:p>
            <a:pPr marL="609600" indent="-609600" eaLnBrk="1" hangingPunct="1">
              <a:buFont typeface="Arial" charset="0"/>
              <a:buNone/>
            </a:pPr>
            <a:r>
              <a:rPr lang="en-US" dirty="0" smtClean="0"/>
              <a:t>12.  Physical abuse may result from punishment that is overly punitive or </a:t>
            </a:r>
            <a:r>
              <a:rPr lang="en-US" dirty="0" smtClean="0"/>
              <a:t>inappropriate </a:t>
            </a:r>
            <a:r>
              <a:rPr lang="en-US" dirty="0" smtClean="0"/>
              <a:t>to the individual’s age or condition.</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idx="4294967295"/>
          </p:nvPr>
        </p:nvSpPr>
        <p:spPr/>
        <p:txBody>
          <a:bodyPr/>
          <a:lstStyle/>
          <a:p>
            <a:pPr eaLnBrk="1" hangingPunct="1"/>
            <a:r>
              <a:rPr lang="en-US" sz="4000" smtClean="0"/>
              <a:t>Safe Sanctuary Examination</a:t>
            </a:r>
          </a:p>
        </p:txBody>
      </p:sp>
      <p:sp>
        <p:nvSpPr>
          <p:cNvPr id="59395"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Answer</a:t>
            </a:r>
          </a:p>
          <a:p>
            <a:pPr marL="609600" indent="-609600" eaLnBrk="1" hangingPunct="1">
              <a:buFont typeface="Arial" charset="0"/>
              <a:buAutoNum type="arabicPeriod" startAt="12"/>
            </a:pPr>
            <a:r>
              <a:rPr lang="en-US" dirty="0" smtClean="0"/>
              <a:t>Physical abuse may result from punishment that is overly punitive or </a:t>
            </a:r>
            <a:r>
              <a:rPr lang="en-US" dirty="0" smtClean="0"/>
              <a:t>inappropriate </a:t>
            </a:r>
            <a:r>
              <a:rPr lang="en-US" dirty="0" smtClean="0"/>
              <a:t>to the individual’s age or condition.</a:t>
            </a:r>
          </a:p>
          <a:p>
            <a:pPr marL="609600" indent="-609600" eaLnBrk="1" hangingPunct="1">
              <a:buFont typeface="Arial" charset="0"/>
              <a:buAutoNum type="arabicPeriod" startAt="12"/>
            </a:pPr>
            <a:endParaRPr lang="en-US" dirty="0"/>
          </a:p>
          <a:p>
            <a:pPr marL="0" indent="0" algn="ctr" eaLnBrk="1" hangingPunct="1">
              <a:buNone/>
            </a:pPr>
            <a:r>
              <a:rPr lang="en-US" dirty="0" smtClean="0"/>
              <a:t>TRUE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29621713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idx="4294967295"/>
          </p:nvPr>
        </p:nvSpPr>
        <p:spPr/>
        <p:txBody>
          <a:bodyPr/>
          <a:lstStyle/>
          <a:p>
            <a:pPr eaLnBrk="1" hangingPunct="1"/>
            <a:r>
              <a:rPr lang="en-US" sz="4000" smtClean="0"/>
              <a:t>Safe Sanctuary Examination</a:t>
            </a:r>
          </a:p>
        </p:txBody>
      </p:sp>
      <p:sp>
        <p:nvSpPr>
          <p:cNvPr id="60419"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smtClean="0"/>
              <a:t>TRUE/FALSE</a:t>
            </a:r>
          </a:p>
          <a:p>
            <a:pPr marL="609600" indent="-609600" eaLnBrk="1" hangingPunct="1">
              <a:buFont typeface="Arial" charset="0"/>
              <a:buNone/>
            </a:pPr>
            <a:r>
              <a:rPr lang="en-US" smtClean="0"/>
              <a:t>13.  Children and youth should use the buddy system whenever possible.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idx="4294967295"/>
          </p:nvPr>
        </p:nvSpPr>
        <p:spPr/>
        <p:txBody>
          <a:bodyPr/>
          <a:lstStyle/>
          <a:p>
            <a:pPr eaLnBrk="1" hangingPunct="1"/>
            <a:r>
              <a:rPr lang="en-US" sz="4000" smtClean="0"/>
              <a:t>Safe Sanctuary Examination</a:t>
            </a:r>
          </a:p>
        </p:txBody>
      </p:sp>
      <p:sp>
        <p:nvSpPr>
          <p:cNvPr id="60419"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 Answer</a:t>
            </a:r>
          </a:p>
          <a:p>
            <a:pPr marL="609600" indent="-609600" eaLnBrk="1" hangingPunct="1">
              <a:buFont typeface="Arial" charset="0"/>
              <a:buAutoNum type="arabicPeriod" startAt="13"/>
            </a:pPr>
            <a:r>
              <a:rPr lang="en-US" dirty="0" smtClean="0"/>
              <a:t>Children and youth should use the buddy system whenever possible.</a:t>
            </a:r>
          </a:p>
          <a:p>
            <a:pPr marL="609600" indent="-609600" eaLnBrk="1" hangingPunct="1">
              <a:buFont typeface="Arial" charset="0"/>
              <a:buAutoNum type="arabicPeriod" startAt="13"/>
            </a:pPr>
            <a:endParaRPr lang="en-US" dirty="0"/>
          </a:p>
          <a:p>
            <a:pPr marL="0" indent="0" algn="ctr" eaLnBrk="1" hangingPunct="1">
              <a:buNone/>
            </a:pPr>
            <a:r>
              <a:rPr lang="en-US" dirty="0" smtClean="0"/>
              <a:t>TRUE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35535709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pPr eaLnBrk="1" hangingPunct="1"/>
            <a:r>
              <a:rPr lang="en-US" sz="4000" smtClean="0"/>
              <a:t>Safe Sanctuary Examination</a:t>
            </a:r>
          </a:p>
        </p:txBody>
      </p:sp>
      <p:sp>
        <p:nvSpPr>
          <p:cNvPr id="61443"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TRUE/FALSE</a:t>
            </a:r>
          </a:p>
          <a:p>
            <a:pPr marL="609600" indent="-609600" eaLnBrk="1" hangingPunct="1">
              <a:buFont typeface="Arial" charset="0"/>
              <a:buNone/>
            </a:pPr>
            <a:r>
              <a:rPr lang="en-US" dirty="0" smtClean="0"/>
              <a:t>14.  The romantic lives of staff and adult volunteers can be shared with children.  </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pPr eaLnBrk="1" hangingPunct="1"/>
            <a:r>
              <a:rPr lang="en-US" sz="4000" smtClean="0"/>
              <a:t>Safe Sanctuary Examination</a:t>
            </a:r>
          </a:p>
        </p:txBody>
      </p:sp>
      <p:sp>
        <p:nvSpPr>
          <p:cNvPr id="61443"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 Answer</a:t>
            </a:r>
          </a:p>
          <a:p>
            <a:pPr marL="609600" indent="-609600" eaLnBrk="1" hangingPunct="1">
              <a:buFont typeface="Arial" charset="0"/>
              <a:buAutoNum type="arabicPeriod" startAt="14"/>
            </a:pPr>
            <a:r>
              <a:rPr lang="en-US" dirty="0" smtClean="0"/>
              <a:t>The romantic lives of staff and adult volunteers can be shared with children.</a:t>
            </a:r>
          </a:p>
          <a:p>
            <a:pPr marL="609600" indent="-609600" eaLnBrk="1" hangingPunct="1">
              <a:buFont typeface="Arial" charset="0"/>
              <a:buAutoNum type="arabicPeriod" startAt="14"/>
            </a:pPr>
            <a:endParaRPr lang="en-US" dirty="0"/>
          </a:p>
          <a:p>
            <a:pPr marL="0" indent="0" algn="ctr" eaLnBrk="1" hangingPunct="1">
              <a:buNone/>
            </a:pPr>
            <a:r>
              <a:rPr lang="en-US" dirty="0" smtClean="0"/>
              <a:t>FALSE  </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40668025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pPr eaLnBrk="1" hangingPunct="1"/>
            <a:r>
              <a:rPr lang="en-US" sz="4000" smtClean="0"/>
              <a:t>Safe Sanctuary Examination</a:t>
            </a:r>
          </a:p>
        </p:txBody>
      </p:sp>
      <p:sp>
        <p:nvSpPr>
          <p:cNvPr id="62467"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smtClean="0"/>
              <a:t>TRUE/FALSE</a:t>
            </a:r>
          </a:p>
          <a:p>
            <a:pPr marL="609600" indent="-609600" eaLnBrk="1" hangingPunct="1">
              <a:buFont typeface="Arial" charset="0"/>
              <a:buNone/>
            </a:pPr>
            <a:r>
              <a:rPr lang="en-US" smtClean="0"/>
              <a:t>15.  Sexual abuse of a child is any sexual act between an adult and child.  </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pPr eaLnBrk="1" hangingPunct="1"/>
            <a:r>
              <a:rPr lang="en-US" sz="4000" smtClean="0"/>
              <a:t>Safe Sanctuary Examination</a:t>
            </a:r>
          </a:p>
        </p:txBody>
      </p:sp>
      <p:sp>
        <p:nvSpPr>
          <p:cNvPr id="62467"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 Answer</a:t>
            </a:r>
          </a:p>
          <a:p>
            <a:pPr marL="609600" indent="-609600" eaLnBrk="1" hangingPunct="1">
              <a:buFont typeface="Arial" charset="0"/>
              <a:buAutoNum type="arabicPeriod" startAt="15"/>
            </a:pPr>
            <a:r>
              <a:rPr lang="en-US" dirty="0" smtClean="0"/>
              <a:t>Sexual abuse of a child is any sexual act between an adult and child.  </a:t>
            </a:r>
          </a:p>
          <a:p>
            <a:pPr marL="609600" indent="-609600" eaLnBrk="1" hangingPunct="1">
              <a:buFont typeface="Arial" charset="0"/>
              <a:buAutoNum type="arabicPeriod" startAt="15"/>
            </a:pPr>
            <a:endParaRPr lang="en-US" dirty="0"/>
          </a:p>
          <a:p>
            <a:pPr marL="0" indent="0" algn="ctr" eaLnBrk="1" hangingPunct="1">
              <a:buNone/>
            </a:pPr>
            <a:r>
              <a:rPr lang="en-US" dirty="0" smtClean="0"/>
              <a:t>TRUE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33126441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p:txBody>
          <a:bodyPr/>
          <a:lstStyle/>
          <a:p>
            <a:pPr eaLnBrk="1" hangingPunct="1"/>
            <a:r>
              <a:rPr lang="en-US" sz="4000" smtClean="0"/>
              <a:t>Safe Sanctuary Examination</a:t>
            </a:r>
          </a:p>
        </p:txBody>
      </p:sp>
      <p:sp>
        <p:nvSpPr>
          <p:cNvPr id="63491"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smtClean="0"/>
              <a:t>TRUE/FALSE</a:t>
            </a:r>
          </a:p>
          <a:p>
            <a:pPr marL="609600" indent="-609600" eaLnBrk="1" hangingPunct="1">
              <a:buFont typeface="Arial" charset="0"/>
              <a:buNone/>
            </a:pPr>
            <a:r>
              <a:rPr lang="en-US" smtClean="0"/>
              <a:t>16.  Physical discipline is an appropriate measure to deal with a problem child.  </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US" sz="4000" smtClean="0"/>
              <a:t>Steps to Safe Sanctuary</a:t>
            </a:r>
            <a:br>
              <a:rPr lang="en-US" sz="4000" smtClean="0"/>
            </a:br>
            <a:endParaRPr lang="en-US" sz="4000" smtClean="0"/>
          </a:p>
        </p:txBody>
      </p:sp>
      <p:sp>
        <p:nvSpPr>
          <p:cNvPr id="19458" name="Content Placeholder 2"/>
          <p:cNvSpPr>
            <a:spLocks noGrp="1"/>
          </p:cNvSpPr>
          <p:nvPr>
            <p:ph idx="4294967295"/>
          </p:nvPr>
        </p:nvSpPr>
        <p:spPr/>
        <p:txBody>
          <a:bodyPr/>
          <a:lstStyle/>
          <a:p>
            <a:pPr marL="609600" indent="-609600" algn="ctr" eaLnBrk="1" hangingPunct="1">
              <a:buFont typeface="Arial" charset="0"/>
              <a:buAutoNum type="arabicPeriod" startAt="3"/>
            </a:pPr>
            <a:r>
              <a:rPr lang="en-US" dirty="0" smtClean="0"/>
              <a:t>References</a:t>
            </a:r>
          </a:p>
          <a:p>
            <a:pPr marL="609600" indent="-609600" eaLnBrk="1" hangingPunct="1"/>
            <a:r>
              <a:rPr lang="en-US" sz="2400" dirty="0" smtClean="0"/>
              <a:t>At least </a:t>
            </a:r>
            <a:r>
              <a:rPr lang="en-US" sz="2400" dirty="0" smtClean="0"/>
              <a:t>three</a:t>
            </a:r>
            <a:r>
              <a:rPr lang="en-US" sz="2400" dirty="0" smtClean="0"/>
              <a:t> </a:t>
            </a:r>
            <a:r>
              <a:rPr lang="en-US" sz="2400" dirty="0" smtClean="0"/>
              <a:t>references shall be received on behalf of each applicant.</a:t>
            </a:r>
          </a:p>
          <a:p>
            <a:pPr marL="609600" indent="-609600" eaLnBrk="1" hangingPunct="1"/>
            <a:r>
              <a:rPr lang="en-US" sz="2400" dirty="0" smtClean="0"/>
              <a:t>References should not be direct relatives.</a:t>
            </a:r>
          </a:p>
          <a:p>
            <a:pPr marL="609600" indent="-609600" eaLnBrk="1" hangingPunct="1"/>
            <a:r>
              <a:rPr lang="en-US" sz="2400" dirty="0" smtClean="0"/>
              <a:t>All references shall be completely confidential</a:t>
            </a:r>
          </a:p>
          <a:p>
            <a:pPr marL="609600" indent="-609600" eaLnBrk="1" hangingPunct="1"/>
            <a:endParaRPr lang="en-US" sz="2400" dirty="0" smtClean="0"/>
          </a:p>
          <a:p>
            <a:pPr marL="609600" indent="-609600" algn="ctr" eaLnBrk="1" hangingPunct="1">
              <a:buFont typeface="Arial" charset="0"/>
              <a:buNone/>
            </a:pPr>
            <a:r>
              <a:rPr lang="en-US" dirty="0" smtClean="0"/>
              <a:t>4.  Training</a:t>
            </a:r>
          </a:p>
          <a:p>
            <a:pPr marL="609600" indent="-609600" eaLnBrk="1" hangingPunct="1"/>
            <a:r>
              <a:rPr lang="en-US" sz="2400" dirty="0" smtClean="0"/>
              <a:t>All applicants must be familiar with the policies and procedures of safe sanctuary and this is what the remainder of this presentation will discuss.</a:t>
            </a:r>
          </a:p>
        </p:txBody>
      </p:sp>
      <p:sp>
        <p:nvSpPr>
          <p:cNvPr id="4" name="Rectangle 3"/>
          <p:cNvSpPr>
            <a:spLocks noChangeArrowheads="1"/>
          </p:cNvSpPr>
          <p:nvPr/>
        </p:nvSpPr>
        <p:spPr bwMode="auto">
          <a:xfrm flipV="1">
            <a:off x="1600200" y="9906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p:txBody>
          <a:bodyPr/>
          <a:lstStyle/>
          <a:p>
            <a:pPr eaLnBrk="1" hangingPunct="1"/>
            <a:r>
              <a:rPr lang="en-US" sz="4000" smtClean="0"/>
              <a:t>Safe Sanctuary Examination</a:t>
            </a:r>
          </a:p>
        </p:txBody>
      </p:sp>
      <p:sp>
        <p:nvSpPr>
          <p:cNvPr id="63491"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 Answer</a:t>
            </a:r>
          </a:p>
          <a:p>
            <a:pPr marL="609600" indent="-609600" eaLnBrk="1" hangingPunct="1">
              <a:buFont typeface="Arial" charset="0"/>
              <a:buAutoNum type="arabicPeriod" startAt="16"/>
            </a:pPr>
            <a:r>
              <a:rPr lang="en-US" dirty="0" smtClean="0"/>
              <a:t>Physical discipline is an appropriate  measure to deal with a problem child.  </a:t>
            </a:r>
          </a:p>
          <a:p>
            <a:pPr marL="609600" indent="-609600" eaLnBrk="1" hangingPunct="1">
              <a:buFont typeface="Arial" charset="0"/>
              <a:buAutoNum type="arabicPeriod" startAt="16"/>
            </a:pPr>
            <a:endParaRPr lang="en-US" dirty="0"/>
          </a:p>
          <a:p>
            <a:pPr marL="0" indent="0" algn="ctr" eaLnBrk="1" hangingPunct="1">
              <a:buNone/>
            </a:pPr>
            <a:r>
              <a:rPr lang="en-US" dirty="0" smtClean="0"/>
              <a:t>FALSE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11463207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p:txBody>
          <a:bodyPr/>
          <a:lstStyle/>
          <a:p>
            <a:pPr eaLnBrk="1" hangingPunct="1"/>
            <a:r>
              <a:rPr lang="en-US" sz="4000" smtClean="0"/>
              <a:t>Safe Sanctuary Examination</a:t>
            </a:r>
          </a:p>
        </p:txBody>
      </p:sp>
      <p:sp>
        <p:nvSpPr>
          <p:cNvPr id="64515"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smtClean="0"/>
              <a:t>TRUE/FALSE</a:t>
            </a:r>
          </a:p>
          <a:p>
            <a:pPr marL="609600" indent="-609600" eaLnBrk="1" hangingPunct="1">
              <a:buFont typeface="Arial" charset="0"/>
              <a:buNone/>
            </a:pPr>
            <a:r>
              <a:rPr lang="en-US" smtClean="0"/>
              <a:t>17.  A person reporting suspected abuse should speak with the media.  </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p:txBody>
          <a:bodyPr/>
          <a:lstStyle/>
          <a:p>
            <a:pPr eaLnBrk="1" hangingPunct="1"/>
            <a:r>
              <a:rPr lang="en-US" sz="4000" smtClean="0"/>
              <a:t>Safe Sanctuary Examination</a:t>
            </a:r>
          </a:p>
        </p:txBody>
      </p:sp>
      <p:sp>
        <p:nvSpPr>
          <p:cNvPr id="64515"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 Answer</a:t>
            </a:r>
          </a:p>
          <a:p>
            <a:pPr marL="609600" indent="-609600" eaLnBrk="1" hangingPunct="1">
              <a:buFont typeface="Arial" charset="0"/>
              <a:buAutoNum type="arabicPeriod" startAt="17"/>
            </a:pPr>
            <a:r>
              <a:rPr lang="en-US" dirty="0" smtClean="0"/>
              <a:t>A person reporting suspected abuse should speak with the media.  </a:t>
            </a:r>
          </a:p>
          <a:p>
            <a:pPr marL="609600" indent="-609600" eaLnBrk="1" hangingPunct="1">
              <a:buFont typeface="Arial" charset="0"/>
              <a:buAutoNum type="arabicPeriod" startAt="17"/>
            </a:pPr>
            <a:endParaRPr lang="en-US" dirty="0"/>
          </a:p>
          <a:p>
            <a:pPr marL="0" indent="0" algn="ctr" eaLnBrk="1" hangingPunct="1">
              <a:buNone/>
            </a:pPr>
            <a:r>
              <a:rPr lang="en-US" dirty="0" smtClean="0"/>
              <a:t>FALSE – A designated representative</a:t>
            </a:r>
          </a:p>
          <a:p>
            <a:pPr marL="0" indent="0" algn="ctr" eaLnBrk="1" hangingPunct="1">
              <a:buNone/>
            </a:pPr>
            <a:r>
              <a:rPr lang="en-US" dirty="0" smtClean="0"/>
              <a:t>will speak with the media</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18405562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p:txBody>
          <a:bodyPr/>
          <a:lstStyle/>
          <a:p>
            <a:pPr eaLnBrk="1" hangingPunct="1"/>
            <a:r>
              <a:rPr lang="en-US" sz="4000" smtClean="0"/>
              <a:t>Safe Sanctuary Examination</a:t>
            </a:r>
          </a:p>
        </p:txBody>
      </p:sp>
      <p:sp>
        <p:nvSpPr>
          <p:cNvPr id="65539"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TRUE/FALSE</a:t>
            </a:r>
          </a:p>
          <a:p>
            <a:pPr marL="609600" indent="-609600" eaLnBrk="1" hangingPunct="1">
              <a:buFont typeface="Arial" charset="0"/>
              <a:buNone/>
            </a:pPr>
            <a:r>
              <a:rPr lang="en-US" dirty="0" smtClean="0"/>
              <a:t>18.  Persons with a  drug-related conviction within 3 years may serve as volunteers with </a:t>
            </a:r>
            <a:r>
              <a:rPr lang="en-US" dirty="0" smtClean="0"/>
              <a:t>children or youth.  </a:t>
            </a:r>
            <a:endParaRPr lang="en-US" dirty="0" smtClean="0"/>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p:txBody>
          <a:bodyPr/>
          <a:lstStyle/>
          <a:p>
            <a:pPr eaLnBrk="1" hangingPunct="1"/>
            <a:r>
              <a:rPr lang="en-US" sz="4000" smtClean="0"/>
              <a:t>Safe Sanctuary Examination</a:t>
            </a:r>
          </a:p>
        </p:txBody>
      </p:sp>
      <p:sp>
        <p:nvSpPr>
          <p:cNvPr id="65539"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 Answer</a:t>
            </a:r>
          </a:p>
          <a:p>
            <a:pPr marL="609600" indent="-609600" eaLnBrk="1" hangingPunct="1">
              <a:buFont typeface="Arial" charset="0"/>
              <a:buAutoNum type="arabicPeriod" startAt="18"/>
            </a:pPr>
            <a:r>
              <a:rPr lang="en-US" dirty="0" smtClean="0"/>
              <a:t>Persons with a drug-related conviction within 3 years may serve as volunteers with </a:t>
            </a:r>
            <a:r>
              <a:rPr lang="en-US" dirty="0" smtClean="0"/>
              <a:t>children</a:t>
            </a:r>
            <a:r>
              <a:rPr lang="en-US" dirty="0"/>
              <a:t> </a:t>
            </a:r>
            <a:r>
              <a:rPr lang="en-US" dirty="0" smtClean="0"/>
              <a:t>or</a:t>
            </a:r>
            <a:r>
              <a:rPr lang="en-US" dirty="0" smtClean="0"/>
              <a:t> youth.  </a:t>
            </a:r>
            <a:endParaRPr lang="en-US" dirty="0" smtClean="0"/>
          </a:p>
          <a:p>
            <a:pPr marL="609600" indent="-609600" eaLnBrk="1" hangingPunct="1">
              <a:buFont typeface="Arial" charset="0"/>
              <a:buAutoNum type="arabicPeriod" startAt="18"/>
            </a:pPr>
            <a:endParaRPr lang="en-US" dirty="0"/>
          </a:p>
          <a:p>
            <a:pPr marL="0" indent="0" algn="ctr" eaLnBrk="1" hangingPunct="1">
              <a:buNone/>
            </a:pPr>
            <a:r>
              <a:rPr lang="en-US" dirty="0" smtClean="0"/>
              <a:t>FALSE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115552045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p:txBody>
          <a:bodyPr/>
          <a:lstStyle/>
          <a:p>
            <a:pPr eaLnBrk="1" hangingPunct="1"/>
            <a:r>
              <a:rPr lang="en-US" sz="4000" smtClean="0"/>
              <a:t>Safe Sanctuary Examination</a:t>
            </a:r>
          </a:p>
        </p:txBody>
      </p:sp>
      <p:sp>
        <p:nvSpPr>
          <p:cNvPr id="66563"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smtClean="0"/>
              <a:t>TRUE/FALSE</a:t>
            </a:r>
          </a:p>
          <a:p>
            <a:pPr marL="609600" indent="-609600" eaLnBrk="1" hangingPunct="1">
              <a:buFont typeface="Arial" charset="0"/>
              <a:buNone/>
            </a:pPr>
            <a:r>
              <a:rPr lang="en-US" smtClean="0"/>
              <a:t>19.  An older child or youth sitting in a leader’s lap is appropriate when comforting the child or youth.</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p:txBody>
          <a:bodyPr/>
          <a:lstStyle/>
          <a:p>
            <a:pPr eaLnBrk="1" hangingPunct="1"/>
            <a:r>
              <a:rPr lang="en-US" sz="4000" smtClean="0"/>
              <a:t>Safe Sanctuary Examination</a:t>
            </a:r>
          </a:p>
        </p:txBody>
      </p:sp>
      <p:sp>
        <p:nvSpPr>
          <p:cNvPr id="66563"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 Answer</a:t>
            </a:r>
          </a:p>
          <a:p>
            <a:pPr marL="609600" indent="-609600" eaLnBrk="1" hangingPunct="1">
              <a:buFont typeface="Arial" charset="0"/>
              <a:buAutoNum type="arabicPeriod" startAt="19"/>
            </a:pPr>
            <a:r>
              <a:rPr lang="en-US" dirty="0" smtClean="0"/>
              <a:t>An older child or youth sitting in a leader’s lap is appropriate when comforting the child or youth.</a:t>
            </a:r>
          </a:p>
          <a:p>
            <a:pPr marL="0" indent="0" eaLnBrk="1" hangingPunct="1">
              <a:buNone/>
            </a:pPr>
            <a:endParaRPr lang="en-US" dirty="0"/>
          </a:p>
          <a:p>
            <a:pPr marL="0" indent="0" algn="ctr" eaLnBrk="1" hangingPunct="1">
              <a:buNone/>
            </a:pPr>
            <a:r>
              <a:rPr lang="en-US" dirty="0" smtClean="0"/>
              <a:t>FALSE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188531832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pPr eaLnBrk="1" hangingPunct="1"/>
            <a:r>
              <a:rPr lang="en-US" sz="4000" smtClean="0"/>
              <a:t>Safe Sanctuary Examination</a:t>
            </a:r>
          </a:p>
        </p:txBody>
      </p:sp>
      <p:sp>
        <p:nvSpPr>
          <p:cNvPr id="67587"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smtClean="0"/>
              <a:t>TRUE/FALSE</a:t>
            </a:r>
          </a:p>
          <a:p>
            <a:pPr marL="609600" indent="-609600" eaLnBrk="1" hangingPunct="1">
              <a:buFont typeface="Arial" charset="0"/>
              <a:buNone/>
            </a:pPr>
            <a:r>
              <a:rPr lang="en-US" smtClean="0"/>
              <a:t>20.  Romantic lives of staff can be shared with children.</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pPr eaLnBrk="1" hangingPunct="1"/>
            <a:r>
              <a:rPr lang="en-US" sz="4000" smtClean="0"/>
              <a:t>Safe Sanctuary Examination</a:t>
            </a:r>
          </a:p>
        </p:txBody>
      </p:sp>
      <p:sp>
        <p:nvSpPr>
          <p:cNvPr id="67587"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 Answer</a:t>
            </a:r>
          </a:p>
          <a:p>
            <a:pPr marL="609600" indent="-609600" eaLnBrk="1" hangingPunct="1">
              <a:buFont typeface="Arial" charset="0"/>
              <a:buAutoNum type="arabicPeriod" startAt="20"/>
            </a:pPr>
            <a:r>
              <a:rPr lang="en-US" dirty="0" smtClean="0"/>
              <a:t>Romantic lives of staff can be shared with children.</a:t>
            </a:r>
          </a:p>
          <a:p>
            <a:pPr marL="609600" indent="-609600" eaLnBrk="1" hangingPunct="1">
              <a:buFont typeface="Arial" charset="0"/>
              <a:buAutoNum type="arabicPeriod" startAt="20"/>
            </a:pPr>
            <a:endParaRPr lang="en-US" dirty="0"/>
          </a:p>
          <a:p>
            <a:pPr marL="0" indent="0" algn="ctr" eaLnBrk="1" hangingPunct="1">
              <a:buNone/>
            </a:pPr>
            <a:r>
              <a:rPr lang="en-US" dirty="0" smtClean="0"/>
              <a:t>FALSE</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259833716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pPr eaLnBrk="1" hangingPunct="1"/>
            <a:r>
              <a:rPr lang="en-US" sz="4000" dirty="0" smtClean="0"/>
              <a:t>THANK YOU</a:t>
            </a:r>
          </a:p>
        </p:txBody>
      </p:sp>
      <p:sp>
        <p:nvSpPr>
          <p:cNvPr id="67587" name="Rectangle 3"/>
          <p:cNvSpPr>
            <a:spLocks noGrp="1"/>
          </p:cNvSpPr>
          <p:nvPr>
            <p:ph type="body" idx="4294967295"/>
          </p:nvPr>
        </p:nvSpPr>
        <p:spPr>
          <a:xfrm>
            <a:off x="457200" y="1905000"/>
            <a:ext cx="8229600" cy="4221163"/>
          </a:xfrm>
        </p:spPr>
        <p:txBody>
          <a:bodyPr/>
          <a:lstStyle/>
          <a:p>
            <a:pPr marL="609600" indent="-609600" eaLnBrk="1" hangingPunct="1">
              <a:buFont typeface="Arial" charset="0"/>
              <a:buNone/>
            </a:pPr>
            <a:r>
              <a:rPr lang="en-US" dirty="0" smtClean="0"/>
              <a:t> </a:t>
            </a:r>
          </a:p>
          <a:p>
            <a:pPr marL="0" indent="-609600" eaLnBrk="1" hangingPunct="1">
              <a:buFont typeface="Arial" charset="0"/>
              <a:buNone/>
            </a:pPr>
            <a:r>
              <a:rPr lang="en-US" dirty="0" smtClean="0"/>
              <a:t>If you missed a question, please go back and review the slide show to review the policies and guidelines.</a:t>
            </a:r>
          </a:p>
          <a:p>
            <a:pPr marL="609600" indent="-609600" eaLnBrk="1" hangingPunct="1">
              <a:buFont typeface="Arial" charset="0"/>
              <a:buNone/>
            </a:pPr>
            <a:endParaRPr lang="en-US" dirty="0"/>
          </a:p>
          <a:p>
            <a:pPr marL="609600" indent="-609600" eaLnBrk="1" hangingPunct="1">
              <a:buFont typeface="Arial" charset="0"/>
              <a:buNone/>
            </a:pPr>
            <a:r>
              <a:rPr lang="en-US" dirty="0" smtClean="0"/>
              <a:t>Again, thank you for becoming a volunteer!</a:t>
            </a:r>
          </a:p>
        </p:txBody>
      </p:sp>
      <p:sp>
        <p:nvSpPr>
          <p:cNvPr id="4" name="Rectangle 3"/>
          <p:cNvSpPr>
            <a:spLocks noChangeArrowheads="1"/>
          </p:cNvSpPr>
          <p:nvPr/>
        </p:nvSpPr>
        <p:spPr bwMode="auto">
          <a:xfrm flipV="1">
            <a:off x="1524000" y="1295400"/>
            <a:ext cx="57912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extLst>
      <p:ext uri="{BB962C8B-B14F-4D97-AF65-F5344CB8AC3E}">
        <p14:creationId xmlns:p14="http://schemas.microsoft.com/office/powerpoint/2010/main" val="3780768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idx="4294967295"/>
          </p:nvPr>
        </p:nvSpPr>
        <p:spPr>
          <a:xfrm>
            <a:off x="685800" y="457200"/>
            <a:ext cx="7772400" cy="609600"/>
          </a:xfrm>
        </p:spPr>
        <p:txBody>
          <a:bodyPr/>
          <a:lstStyle/>
          <a:p>
            <a:pPr eaLnBrk="1" hangingPunct="1"/>
            <a:r>
              <a:rPr lang="en-US" sz="4000" dirty="0" smtClean="0"/>
              <a:t>Supervision at </a:t>
            </a:r>
            <a:r>
              <a:rPr lang="en-US" sz="4000" dirty="0" smtClean="0"/>
              <a:t>Westminster</a:t>
            </a:r>
            <a:r>
              <a:rPr lang="en-US" sz="4000" dirty="0" smtClean="0"/>
              <a:t> </a:t>
            </a:r>
            <a:r>
              <a:rPr lang="en-US" sz="4000" dirty="0" smtClean="0"/>
              <a:t>UMC</a:t>
            </a:r>
          </a:p>
        </p:txBody>
      </p:sp>
      <p:sp>
        <p:nvSpPr>
          <p:cNvPr id="20482" name="Subtitle 2"/>
          <p:cNvSpPr>
            <a:spLocks noGrp="1"/>
          </p:cNvSpPr>
          <p:nvPr>
            <p:ph type="subTitle" idx="4294967295"/>
          </p:nvPr>
        </p:nvSpPr>
        <p:spPr>
          <a:xfrm>
            <a:off x="609600" y="1600200"/>
            <a:ext cx="8077200" cy="5029200"/>
          </a:xfrm>
        </p:spPr>
        <p:txBody>
          <a:bodyPr/>
          <a:lstStyle/>
          <a:p>
            <a:pPr marL="609600" indent="-609600" algn="ctr" eaLnBrk="1" hangingPunct="1">
              <a:lnSpc>
                <a:spcPct val="80000"/>
              </a:lnSpc>
              <a:buFont typeface="Arial" charset="0"/>
              <a:buNone/>
            </a:pPr>
            <a:r>
              <a:rPr lang="en-US" sz="3600" b="1" dirty="0" smtClean="0"/>
              <a:t>Definitions</a:t>
            </a:r>
          </a:p>
          <a:p>
            <a:pPr marL="609600" indent="-609600" algn="ctr" eaLnBrk="1" hangingPunct="1">
              <a:lnSpc>
                <a:spcPct val="80000"/>
              </a:lnSpc>
              <a:buFont typeface="Arial" charset="0"/>
              <a:buNone/>
            </a:pPr>
            <a:endParaRPr lang="en-US" sz="1000" dirty="0" smtClean="0"/>
          </a:p>
          <a:p>
            <a:pPr marL="609600" indent="-609600" eaLnBrk="1" hangingPunct="1">
              <a:lnSpc>
                <a:spcPct val="80000"/>
              </a:lnSpc>
            </a:pPr>
            <a:r>
              <a:rPr lang="en-US" sz="2400" b="1" dirty="0" smtClean="0"/>
              <a:t>Childcare provider</a:t>
            </a:r>
            <a:r>
              <a:rPr lang="en-US" sz="2400" dirty="0" smtClean="0"/>
              <a:t> – someone who is at least 18 years of age or older with a high school diploma or equivalent.</a:t>
            </a:r>
          </a:p>
          <a:p>
            <a:pPr marL="609600" indent="-609600" eaLnBrk="1" hangingPunct="1">
              <a:lnSpc>
                <a:spcPct val="80000"/>
              </a:lnSpc>
            </a:pPr>
            <a:r>
              <a:rPr lang="en-US" sz="2400" b="1" dirty="0" smtClean="0"/>
              <a:t>Leader</a:t>
            </a:r>
            <a:r>
              <a:rPr lang="en-US" sz="2400" dirty="0" smtClean="0"/>
              <a:t> – someone who is 21 years of age or older.</a:t>
            </a:r>
          </a:p>
          <a:p>
            <a:pPr marL="609600" indent="-609600" eaLnBrk="1" hangingPunct="1">
              <a:lnSpc>
                <a:spcPct val="80000"/>
              </a:lnSpc>
            </a:pPr>
            <a:r>
              <a:rPr lang="en-US" sz="2400" b="1" dirty="0" smtClean="0"/>
              <a:t>Assistant leader</a:t>
            </a:r>
            <a:r>
              <a:rPr lang="en-US" sz="2400" dirty="0" smtClean="0"/>
              <a:t> – someone 18-20 years of age, with a high school diploma or equivalent, who is supervised by a leader.</a:t>
            </a:r>
          </a:p>
          <a:p>
            <a:pPr marL="609600" indent="-609600" eaLnBrk="1" hangingPunct="1">
              <a:lnSpc>
                <a:spcPct val="80000"/>
              </a:lnSpc>
            </a:pPr>
            <a:r>
              <a:rPr lang="en-US" sz="2400" b="1" dirty="0" smtClean="0"/>
              <a:t>Youth Volunteer (paid or unpaid)</a:t>
            </a:r>
            <a:r>
              <a:rPr lang="en-US" sz="2400" dirty="0" smtClean="0"/>
              <a:t> - Someone under the age of 18 who assists with a church activity such as vacation bible </a:t>
            </a:r>
            <a:r>
              <a:rPr lang="en-US" sz="2400" dirty="0"/>
              <a:t>s</a:t>
            </a:r>
            <a:r>
              <a:rPr lang="en-US" sz="2400" dirty="0" smtClean="0"/>
              <a:t>chool or Sunday morning nursery.  Youth </a:t>
            </a:r>
            <a:r>
              <a:rPr lang="en-US" sz="2400" dirty="0"/>
              <a:t>v</a:t>
            </a:r>
            <a:r>
              <a:rPr lang="en-US" sz="2400" dirty="0" smtClean="0"/>
              <a:t>olunteers are supervised by one or more adults in all situations.</a:t>
            </a:r>
          </a:p>
          <a:p>
            <a:pPr marL="609600" indent="-609600" eaLnBrk="1" hangingPunct="1">
              <a:lnSpc>
                <a:spcPct val="80000"/>
              </a:lnSpc>
              <a:buFont typeface="Arial" charset="0"/>
              <a:buAutoNum type="arabicPeriod"/>
            </a:pPr>
            <a:endParaRPr lang="en-US" sz="2400" dirty="0" smtClean="0"/>
          </a:p>
        </p:txBody>
      </p:sp>
      <p:sp>
        <p:nvSpPr>
          <p:cNvPr id="4" name="Rectangle 3"/>
          <p:cNvSpPr>
            <a:spLocks noChangeArrowheads="1"/>
          </p:cNvSpPr>
          <p:nvPr/>
        </p:nvSpPr>
        <p:spPr bwMode="auto">
          <a:xfrm flipV="1">
            <a:off x="1143000" y="1219200"/>
            <a:ext cx="67818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a:xfrm>
            <a:off x="457200" y="304800"/>
            <a:ext cx="8229600" cy="609600"/>
          </a:xfrm>
        </p:spPr>
        <p:txBody>
          <a:bodyPr/>
          <a:lstStyle/>
          <a:p>
            <a:pPr eaLnBrk="1" hangingPunct="1"/>
            <a:r>
              <a:rPr lang="en-US" sz="4000" dirty="0" smtClean="0"/>
              <a:t>Supervision at </a:t>
            </a:r>
            <a:r>
              <a:rPr lang="en-US" sz="4000" dirty="0" smtClean="0"/>
              <a:t>Westminster </a:t>
            </a:r>
            <a:r>
              <a:rPr lang="en-US" sz="4000" dirty="0" smtClean="0"/>
              <a:t>UMC</a:t>
            </a:r>
          </a:p>
        </p:txBody>
      </p:sp>
      <p:sp>
        <p:nvSpPr>
          <p:cNvPr id="21506" name="Rectangle 3"/>
          <p:cNvSpPr>
            <a:spLocks noGrp="1"/>
          </p:cNvSpPr>
          <p:nvPr>
            <p:ph type="body" idx="1"/>
          </p:nvPr>
        </p:nvSpPr>
        <p:spPr/>
        <p:txBody>
          <a:bodyPr/>
          <a:lstStyle/>
          <a:p>
            <a:pPr algn="ctr" eaLnBrk="1" hangingPunct="1">
              <a:buFont typeface="Arial" charset="0"/>
              <a:buNone/>
            </a:pPr>
            <a:r>
              <a:rPr lang="en-US" b="1" dirty="0" smtClean="0"/>
              <a:t>Nursery/Childcare</a:t>
            </a:r>
          </a:p>
          <a:p>
            <a:pPr eaLnBrk="1" hangingPunct="1"/>
            <a:endParaRPr lang="en-US" sz="2400" dirty="0" smtClean="0"/>
          </a:p>
          <a:p>
            <a:pPr eaLnBrk="1" hangingPunct="1"/>
            <a:r>
              <a:rPr lang="en-US" sz="2400" dirty="0" smtClean="0"/>
              <a:t>There shall be a minimum of two (2) childcare providers per room.</a:t>
            </a:r>
          </a:p>
          <a:p>
            <a:pPr eaLnBrk="1" hangingPunct="1"/>
            <a:r>
              <a:rPr lang="en-US" sz="2400" dirty="0" smtClean="0"/>
              <a:t> Whenever possible, Texas State Childcare Minimum Standards shall be followed; particularly in relation to the ratio of number of childcare providers to children.</a:t>
            </a:r>
          </a:p>
          <a:p>
            <a:pPr eaLnBrk="1" hangingPunct="1"/>
            <a:r>
              <a:rPr lang="en-US" sz="2400" dirty="0" smtClean="0"/>
              <a:t>In accordance with state minimum standards, primary workers with full responsibility for children or youth must be eighteen years of age or older.</a:t>
            </a:r>
          </a:p>
          <a:p>
            <a:pPr eaLnBrk="1" hangingPunct="1"/>
            <a:endParaRPr lang="en-US" sz="2400" dirty="0" smtClean="0"/>
          </a:p>
        </p:txBody>
      </p:sp>
      <p:sp>
        <p:nvSpPr>
          <p:cNvPr id="4" name="Rectangle 3"/>
          <p:cNvSpPr>
            <a:spLocks noChangeArrowheads="1"/>
          </p:cNvSpPr>
          <p:nvPr/>
        </p:nvSpPr>
        <p:spPr bwMode="auto">
          <a:xfrm flipV="1">
            <a:off x="1143000" y="1219200"/>
            <a:ext cx="67818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pPr eaLnBrk="1" hangingPunct="1"/>
            <a:r>
              <a:rPr lang="en-US" sz="4000" dirty="0" smtClean="0"/>
              <a:t>Supervision at </a:t>
            </a:r>
            <a:r>
              <a:rPr lang="en-US" sz="4000" dirty="0" smtClean="0"/>
              <a:t>Westminster</a:t>
            </a:r>
            <a:r>
              <a:rPr lang="en-US" sz="4000" dirty="0" smtClean="0"/>
              <a:t> </a:t>
            </a:r>
            <a:r>
              <a:rPr lang="en-US" sz="4000" dirty="0" smtClean="0"/>
              <a:t>UMC</a:t>
            </a:r>
          </a:p>
        </p:txBody>
      </p:sp>
      <p:sp>
        <p:nvSpPr>
          <p:cNvPr id="22530" name="Rectangle 3"/>
          <p:cNvSpPr>
            <a:spLocks noGrp="1"/>
          </p:cNvSpPr>
          <p:nvPr>
            <p:ph type="body" idx="1"/>
          </p:nvPr>
        </p:nvSpPr>
        <p:spPr/>
        <p:txBody>
          <a:bodyPr/>
          <a:lstStyle/>
          <a:p>
            <a:pPr algn="ctr" eaLnBrk="1" hangingPunct="1">
              <a:buFont typeface="Arial" charset="0"/>
              <a:buNone/>
            </a:pPr>
            <a:r>
              <a:rPr lang="en-US" b="1" smtClean="0"/>
              <a:t>Children and Youth</a:t>
            </a:r>
          </a:p>
          <a:p>
            <a:pPr eaLnBrk="1" hangingPunct="1"/>
            <a:endParaRPr lang="en-US" sz="2800" smtClean="0"/>
          </a:p>
          <a:p>
            <a:pPr eaLnBrk="1" hangingPunct="1"/>
            <a:r>
              <a:rPr lang="en-US" sz="2800" smtClean="0"/>
              <a:t>When working with youth grades 6– 12, the minimum age requirement is 21 years to serve as a Leader.  </a:t>
            </a:r>
          </a:p>
          <a:p>
            <a:pPr eaLnBrk="1" hangingPunct="1"/>
            <a:r>
              <a:rPr lang="en-US" sz="2800" smtClean="0"/>
              <a:t>Younger workers may be excellent helpers, but cannot be expected to have developed the maturity and judgment needed to be fully responsible in leadership.</a:t>
            </a:r>
          </a:p>
        </p:txBody>
      </p:sp>
      <p:sp>
        <p:nvSpPr>
          <p:cNvPr id="4" name="Rectangle 3"/>
          <p:cNvSpPr>
            <a:spLocks noChangeArrowheads="1"/>
          </p:cNvSpPr>
          <p:nvPr/>
        </p:nvSpPr>
        <p:spPr bwMode="auto">
          <a:xfrm flipV="1">
            <a:off x="1143000" y="1219200"/>
            <a:ext cx="6781800" cy="152400"/>
          </a:xfrm>
          <a:prstGeom prst="rect">
            <a:avLst/>
          </a:prstGeom>
          <a:solidFill>
            <a:srgbClr val="00B050"/>
          </a:solidFill>
          <a:ln w="25400" algn="ctr">
            <a:solidFill>
              <a:srgbClr val="385D8A"/>
            </a:solidFill>
            <a:miter lim="800000"/>
            <a:headEnd/>
            <a:tailEnd/>
          </a:ln>
        </p:spPr>
        <p:txBody>
          <a:bodyPr rot="10800000" anchor="ctr"/>
          <a:lstStyle/>
          <a:p>
            <a:pPr algn="ctr" fontAlgn="auto">
              <a:spcBef>
                <a:spcPts val="0"/>
              </a:spcBef>
              <a:spcAft>
                <a:spcPts val="0"/>
              </a:spcAft>
              <a:defRPr/>
            </a:pPr>
            <a:endParaRPr lang="en-US">
              <a:solidFill>
                <a:schemeClr val="lt1"/>
              </a:solidFill>
              <a:latin typeface="+mn-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2899</TotalTime>
  <Words>2928</Words>
  <Application>Microsoft Office PowerPoint</Application>
  <PresentationFormat>On-screen Show (4:3)</PresentationFormat>
  <Paragraphs>355</Paragraphs>
  <Slides>69</Slides>
  <Notes>4</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Westminster UMC Safe Sanctuary Training </vt:lpstr>
      <vt:lpstr>Westminster UMC Safe Sanctuary Training </vt:lpstr>
      <vt:lpstr>Westminster UMC Safe Sanctuary Training</vt:lpstr>
      <vt:lpstr>Steps to Safe Sanctuary </vt:lpstr>
      <vt:lpstr>Steps to Safe Sanctuary</vt:lpstr>
      <vt:lpstr>Steps to Safe Sanctuary </vt:lpstr>
      <vt:lpstr>Supervision at Westminster UMC</vt:lpstr>
      <vt:lpstr>Supervision at Westminster UMC</vt:lpstr>
      <vt:lpstr>Supervision at Westminster UMC</vt:lpstr>
      <vt:lpstr>First Aid and CPR</vt:lpstr>
      <vt:lpstr>Three Years Older Rule</vt:lpstr>
      <vt:lpstr>Buddy System</vt:lpstr>
      <vt:lpstr>Two Leader Rule</vt:lpstr>
      <vt:lpstr>Overnight Accommodations</vt:lpstr>
      <vt:lpstr>Compliance by Outside Groups</vt:lpstr>
      <vt:lpstr>Recognizing Abuse/Types of Abuse</vt:lpstr>
      <vt:lpstr>Recognizing Abuse/Types of Abuse</vt:lpstr>
      <vt:lpstr>Recognizing Abuse/Types of Abuse</vt:lpstr>
      <vt:lpstr>Recognizing Abuse/Types of Abuse</vt:lpstr>
      <vt:lpstr>Appropriate Discipline</vt:lpstr>
      <vt:lpstr>Physical Boundaries</vt:lpstr>
      <vt:lpstr>Emotional Boundaries</vt:lpstr>
      <vt:lpstr>Reporting of Incidents/Abuse</vt:lpstr>
      <vt:lpstr>Reporting of Incidents/Abuse</vt:lpstr>
      <vt:lpstr>Reporting of Incidents/Abuse</vt:lpstr>
      <vt:lpstr>Media Response</vt:lpstr>
      <vt:lpstr>Media Response</vt:lpstr>
      <vt:lpstr>Thank You</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Safe Sanctuary Examination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Chapelwood UMC Safe Sanctuary Training</dc:title>
  <dc:creator>Gary Lingle</dc:creator>
  <cp:lastModifiedBy>Kaisi Cunningham</cp:lastModifiedBy>
  <cp:revision>32</cp:revision>
  <dcterms:created xsi:type="dcterms:W3CDTF">2011-07-20T22:26:25Z</dcterms:created>
  <dcterms:modified xsi:type="dcterms:W3CDTF">2016-06-22T22:20:55Z</dcterms:modified>
</cp:coreProperties>
</file>